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3"/>
  </p:notesMasterIdLst>
  <p:sldIdLst>
    <p:sldId id="332" r:id="rId2"/>
    <p:sldId id="314" r:id="rId3"/>
    <p:sldId id="257" r:id="rId4"/>
    <p:sldId id="294" r:id="rId5"/>
    <p:sldId id="285" r:id="rId6"/>
    <p:sldId id="320" r:id="rId7"/>
    <p:sldId id="291" r:id="rId8"/>
    <p:sldId id="258" r:id="rId9"/>
    <p:sldId id="259" r:id="rId10"/>
    <p:sldId id="341" r:id="rId11"/>
    <p:sldId id="342" r:id="rId12"/>
    <p:sldId id="319" r:id="rId13"/>
    <p:sldId id="295" r:id="rId14"/>
    <p:sldId id="289" r:id="rId15"/>
    <p:sldId id="298" r:id="rId16"/>
    <p:sldId id="299" r:id="rId17"/>
    <p:sldId id="333" r:id="rId18"/>
    <p:sldId id="334" r:id="rId19"/>
    <p:sldId id="300" r:id="rId20"/>
    <p:sldId id="304" r:id="rId21"/>
    <p:sldId id="305" r:id="rId22"/>
    <p:sldId id="312" r:id="rId23"/>
    <p:sldId id="278" r:id="rId24"/>
    <p:sldId id="277" r:id="rId25"/>
    <p:sldId id="276" r:id="rId26"/>
    <p:sldId id="280" r:id="rId27"/>
    <p:sldId id="281" r:id="rId28"/>
    <p:sldId id="323" r:id="rId29"/>
    <p:sldId id="301" r:id="rId30"/>
    <p:sldId id="302" r:id="rId31"/>
    <p:sldId id="303" r:id="rId32"/>
    <p:sldId id="306" r:id="rId33"/>
    <p:sldId id="307" r:id="rId34"/>
    <p:sldId id="308" r:id="rId35"/>
    <p:sldId id="309" r:id="rId36"/>
    <p:sldId id="262" r:id="rId37"/>
    <p:sldId id="272" r:id="rId38"/>
    <p:sldId id="264" r:id="rId39"/>
    <p:sldId id="275" r:id="rId40"/>
    <p:sldId id="297" r:id="rId41"/>
    <p:sldId id="310" r:id="rId42"/>
    <p:sldId id="311" r:id="rId43"/>
    <p:sldId id="335" r:id="rId44"/>
    <p:sldId id="322" r:id="rId45"/>
    <p:sldId id="324" r:id="rId46"/>
    <p:sldId id="325" r:id="rId47"/>
    <p:sldId id="339" r:id="rId48"/>
    <p:sldId id="340" r:id="rId49"/>
    <p:sldId id="331" r:id="rId50"/>
    <p:sldId id="326" r:id="rId51"/>
    <p:sldId id="330" r:id="rId52"/>
    <p:sldId id="329" r:id="rId53"/>
    <p:sldId id="336" r:id="rId54"/>
    <p:sldId id="337" r:id="rId55"/>
    <p:sldId id="338" r:id="rId56"/>
    <p:sldId id="265" r:id="rId57"/>
    <p:sldId id="282" r:id="rId58"/>
    <p:sldId id="313" r:id="rId59"/>
    <p:sldId id="343" r:id="rId60"/>
    <p:sldId id="284" r:id="rId61"/>
    <p:sldId id="290" r:id="rId62"/>
  </p:sldIdLst>
  <p:sldSz cx="9144000" cy="6858000" type="screen4x3"/>
  <p:notesSz cx="6888163" cy="1002188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485" autoAdjust="0"/>
  </p:normalViewPr>
  <p:slideViewPr>
    <p:cSldViewPr>
      <p:cViewPr>
        <p:scale>
          <a:sx n="80" d="100"/>
          <a:sy n="80" d="100"/>
        </p:scale>
        <p:origin x="-1445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82B70F3-8C95-40C4-A0D0-BF89450717CE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975" y="4760913"/>
            <a:ext cx="5510213" cy="4510087"/>
          </a:xfrm>
          <a:prstGeom prst="rect">
            <a:avLst/>
          </a:prstGeom>
        </p:spPr>
        <p:txBody>
          <a:bodyPr vert="horz" lIns="96625" tIns="48312" rIns="96625" bIns="48312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DD446446-D6D6-47FA-B244-D2CE12CCAFB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7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225A35E-50C9-4465-A282-263CF34C0462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10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DE4C9C-6071-4168-93BF-121A339F48B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66C37-5D72-4E79-86C7-3AB579E31F9B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A14A8-8930-420C-AB3B-EB175D76BAC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7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29DD6-EF19-417F-BBEA-DF619F7DCDDE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8" name="Symbol zastępczy numeru slajdu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597C2E4-11EA-485F-9AB2-E14D7775461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9" name="Symbol zastępczy stop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7A22FFF-96C9-4E6B-9101-68D38BB350A9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6" name="Symbol zastępczy numeru slajdu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FFB914B-7DA5-45BF-9D69-5A7A8069AF5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7" name="Symbol zastępczy stopki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6" name="Symbol zastępczy tekstu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5" name="Symbol zastępczy tekstu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0B64CAF-6702-462E-84E3-ABCA430CA13B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8" name="Symbol zastępczy numeru slajdu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0C7E782-53BE-43F3-869F-ADFBD7394E0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9" name="Symbol zastępczy stopki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8C397-5840-449D-BF22-F350708F898A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4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812BE-9C1F-47E1-A997-1B4DA1289DA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A1F82-D743-474D-BA78-956F0D2AF79C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8496E1A-7F7F-4D14-B93C-AEC1BFBE2EE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A9769-A05B-4F89-ACC2-DB56CE6FEC9A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841E7-CA5B-4FD3-AAF7-879C8C0DD89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Prostokąt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9" name="Symbol zastępczy daty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D45C794-81CB-475E-9AA9-B4F41404AA44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10" name="Symbol zastępczy numeru slajdu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1C41AC06-8FB9-422A-88EC-B74226312B3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1" name="Symbol zastępczy stopki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5780E-01C7-4291-A7CF-E0FEE3BF0FC1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93010-F8B7-4F4B-8324-160CCD1C161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1911F-F668-453A-AF51-7EB6AD6A1408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A015B-3D41-475F-8AA1-C344AE84B4A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  <a:endParaRPr lang="en-US" smtClean="0"/>
          </a:p>
        </p:txBody>
      </p:sp>
      <p:sp>
        <p:nvSpPr>
          <p:cNvPr id="1027" name="Symbol zastępczy tekstu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4665C5-A981-4BDF-A922-FE385E90403B}" type="datetimeFigureOut">
              <a:rPr lang="pl-PL"/>
              <a:pPr>
                <a:defRPr/>
              </a:pPr>
              <a:t>13.11.2022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Prostokąt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F2DEE5-6D75-41D3-B7D6-687DE9F76E1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5" r:id="rId2"/>
    <p:sldLayoutId id="2147483780" r:id="rId3"/>
    <p:sldLayoutId id="2147483781" r:id="rId4"/>
    <p:sldLayoutId id="2147483782" r:id="rId5"/>
    <p:sldLayoutId id="2147483776" r:id="rId6"/>
    <p:sldLayoutId id="2147483783" r:id="rId7"/>
    <p:sldLayoutId id="2147483777" r:id="rId8"/>
    <p:sldLayoutId id="2147483784" r:id="rId9"/>
    <p:sldLayoutId id="2147483778" r:id="rId10"/>
    <p:sldLayoutId id="21474837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786058"/>
            <a:ext cx="7772400" cy="1470025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Bólu nie ma, krew się spierze….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4" name="Podtytuł 2"/>
          <p:cNvSpPr txBox="1">
            <a:spLocks/>
          </p:cNvSpPr>
          <p:nvPr/>
        </p:nvSpPr>
        <p:spPr>
          <a:xfrm>
            <a:off x="3857625" y="0"/>
            <a:ext cx="5286375" cy="1928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31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Jacek Wawrzynek </a:t>
            </a:r>
            <a:endParaRPr kumimoji="0" lang="pl-PL" sz="17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1400" dirty="0" smtClean="0">
                <a:solidFill>
                  <a:schemeClr val="bg1"/>
                </a:solidFill>
                <a:latin typeface="+mn-lt"/>
                <a:cs typeface="+mn-cs"/>
              </a:rPr>
              <a:t>Zakład Ratownictwa Medycznego</a:t>
            </a: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1400" smtClean="0">
                <a:solidFill>
                  <a:schemeClr val="bg1"/>
                </a:solidFill>
                <a:latin typeface="+mn-lt"/>
                <a:cs typeface="+mn-cs"/>
              </a:rPr>
              <a:t>Śląski Uniwersytet Medyczny w Katowicach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14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Wojewódzkie Pogotowie Ratunkowe w Katowicach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 l="4296" t="17434" r="83399" b="61842"/>
          <a:stretch>
            <a:fillRect/>
          </a:stretch>
        </p:blipFill>
        <p:spPr bwMode="auto">
          <a:xfrm>
            <a:off x="3857620" y="142852"/>
            <a:ext cx="71438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Znalezione obrazy dla zapytania wojewÃ³dzkie pogotowie ratunkowe w katowicach"/>
          <p:cNvPicPr>
            <a:picLocks noChangeAspect="1" noChangeArrowheads="1"/>
          </p:cNvPicPr>
          <p:nvPr/>
        </p:nvPicPr>
        <p:blipFill>
          <a:blip r:embed="rId3" cstate="print"/>
          <a:srcRect l="17073" r="16339"/>
          <a:stretch>
            <a:fillRect/>
          </a:stretch>
        </p:blipFill>
        <p:spPr bwMode="auto">
          <a:xfrm>
            <a:off x="3857620" y="857232"/>
            <a:ext cx="785818" cy="78625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pl-PL" smtClean="0"/>
              <a:t>Walka z bólem</a:t>
            </a:r>
          </a:p>
        </p:txBody>
      </p:sp>
      <p:sp>
        <p:nvSpPr>
          <p:cNvPr id="1024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000250"/>
            <a:ext cx="8153400" cy="4429125"/>
          </a:xfrm>
        </p:spPr>
        <p:txBody>
          <a:bodyPr/>
          <a:lstStyle/>
          <a:p>
            <a:pPr marL="514350" indent="-514350">
              <a:buFont typeface="Tw Cen MT"/>
              <a:buAutoNum type="arabicPeriod"/>
            </a:pPr>
            <a:r>
              <a:rPr lang="pl-PL" dirty="0" smtClean="0"/>
              <a:t>Ale po co?</a:t>
            </a:r>
          </a:p>
          <a:p>
            <a:pPr marL="514350" indent="-514350">
              <a:buFont typeface="Tw Cen MT"/>
              <a:buAutoNum type="arabicPeriod"/>
            </a:pPr>
            <a:r>
              <a:rPr lang="pl-PL" dirty="0" smtClean="0"/>
              <a:t>Ale jak?</a:t>
            </a:r>
          </a:p>
          <a:p>
            <a:pPr marL="514350" indent="-514350">
              <a:buFont typeface="Tw Cen MT"/>
              <a:buAutoNum type="arabicPeriod"/>
            </a:pPr>
            <a:r>
              <a:rPr lang="pl-PL" dirty="0" smtClean="0"/>
              <a:t>Ale po co to zmieniać?</a:t>
            </a:r>
          </a:p>
          <a:p>
            <a:pPr marL="514350" indent="-514350">
              <a:buFont typeface="Tw Cen MT"/>
              <a:buAutoNum type="arabicPeriod"/>
            </a:pPr>
            <a:r>
              <a:rPr lang="pl-PL" dirty="0" smtClean="0"/>
              <a:t>Ale czym?</a:t>
            </a:r>
          </a:p>
          <a:p>
            <a:pPr marL="514350" indent="-514350">
              <a:buFont typeface="Tw Cen MT"/>
              <a:buAutoNum type="arabicPeriod"/>
            </a:pPr>
            <a:r>
              <a:rPr lang="pl-PL" dirty="0" smtClean="0"/>
              <a:t>Ale aż tyle leków?</a:t>
            </a:r>
          </a:p>
          <a:p>
            <a:pPr marL="514350" indent="-514350">
              <a:buFont typeface="Tw Cen MT"/>
              <a:buAutoNum type="arabicPeriod"/>
            </a:pPr>
            <a:r>
              <a:rPr lang="pl-PL" dirty="0" smtClean="0"/>
              <a:t>Ale za ile?</a:t>
            </a:r>
          </a:p>
          <a:p>
            <a:pPr marL="514350" indent="-514350">
              <a:buFont typeface="Tw Cen MT"/>
              <a:buAutoNum type="arabicPeriod"/>
            </a:pPr>
            <a:r>
              <a:rPr lang="pl-PL" dirty="0" smtClean="0"/>
              <a:t>Ale po co wytyczne?</a:t>
            </a:r>
          </a:p>
          <a:p>
            <a:pPr marL="514350" indent="-514350">
              <a:buFont typeface="Tw Cen MT"/>
              <a:buAutoNum type="arabicPeriod"/>
            </a:pPr>
            <a:r>
              <a:rPr lang="pl-PL" dirty="0" smtClean="0"/>
              <a:t>Ale będzie lepiej?</a:t>
            </a:r>
          </a:p>
          <a:p>
            <a:pPr marL="514350" indent="-514350">
              <a:buFont typeface="Tw Cen MT"/>
              <a:buAutoNum type="arabicPeriod"/>
            </a:pPr>
            <a:endParaRPr lang="pl-PL" dirty="0" smtClean="0"/>
          </a:p>
          <a:p>
            <a:pPr marL="514350" indent="-514350">
              <a:buFont typeface="Tw Cen MT"/>
              <a:buAutoNum type="arabicPeriod"/>
            </a:pPr>
            <a:endParaRPr lang="pl-PL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Ale po co…?</a:t>
            </a:r>
          </a:p>
        </p:txBody>
      </p:sp>
      <p:sp>
        <p:nvSpPr>
          <p:cNvPr id="11267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857500"/>
            <a:ext cx="8153400" cy="32385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pl-PL" sz="4400" smtClean="0"/>
              <a:t>„Nie ma takiego bólu pacjenta, którego ratownik by nie zniósł”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Ale po co…?</a:t>
            </a:r>
          </a:p>
        </p:txBody>
      </p:sp>
      <p:sp>
        <p:nvSpPr>
          <p:cNvPr id="1024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428875"/>
            <a:ext cx="8153400" cy="3667125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pl-PL" sz="4400" dirty="0" smtClean="0"/>
              <a:t>„</a:t>
            </a:r>
            <a:r>
              <a:rPr lang="pl-PL" sz="3600" dirty="0" smtClean="0"/>
              <a:t>Jeżeli osoba, która ból doświadcza, twierdzi, że jest on obecny – </a:t>
            </a:r>
          </a:p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pl-PL" sz="3600" dirty="0" smtClean="0"/>
              <a:t>to jakikolwiek by nie był – jest”</a:t>
            </a:r>
            <a:endParaRPr lang="pl-PL" sz="4400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2000" dirty="0" smtClean="0"/>
              <a:t>               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2000" dirty="0" smtClean="0"/>
              <a:t>         				  Mac </a:t>
            </a:r>
            <a:r>
              <a:rPr lang="pl-PL" sz="2000" dirty="0" err="1" smtClean="0"/>
              <a:t>Caffery</a:t>
            </a:r>
            <a:endParaRPr lang="pl-PL" sz="2000" dirty="0" smtClean="0"/>
          </a:p>
          <a:p>
            <a:pPr eaLnBrk="1" hangingPunct="1">
              <a:defRPr/>
            </a:pPr>
            <a:endParaRPr lang="pl-PL" sz="4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 descr="Znalezione obrazy dla zapytania ból śmiesz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>
              <a:latin typeface="Tw Cen MT"/>
            </a:endParaRPr>
          </a:p>
        </p:txBody>
      </p:sp>
      <p:sp>
        <p:nvSpPr>
          <p:cNvPr id="13315" name="AutoShape 4" descr="Znalezione obrazy dla zapytania ból śmiesz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>
              <a:latin typeface="Tw Cen MT"/>
            </a:endParaRPr>
          </a:p>
        </p:txBody>
      </p:sp>
      <p:pic>
        <p:nvPicPr>
          <p:cNvPr id="13316" name="Picture 6" descr="http://jajco.pl/pic/1353789789-a4_gyh.jpg"/>
          <p:cNvPicPr>
            <a:picLocks noChangeAspect="1" noChangeArrowheads="1"/>
          </p:cNvPicPr>
          <p:nvPr/>
        </p:nvPicPr>
        <p:blipFill>
          <a:blip r:embed="rId2"/>
          <a:srcRect l="841" t="1569" r="761" b="16841"/>
          <a:stretch>
            <a:fillRect/>
          </a:stretch>
        </p:blipFill>
        <p:spPr bwMode="auto">
          <a:xfrm>
            <a:off x="34925" y="1571625"/>
            <a:ext cx="900271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Prawo czy życzliwość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625" y="1928813"/>
            <a:ext cx="8153400" cy="4495800"/>
          </a:xfrm>
        </p:spPr>
        <p:txBody>
          <a:bodyPr>
            <a:normAutofit/>
          </a:bodyPr>
          <a:lstStyle/>
          <a:p>
            <a:pPr marL="609600" indent="-60960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dirty="0" smtClean="0"/>
              <a:t>art. 20a. Ustawy o Prawach Pacjenta</a:t>
            </a:r>
          </a:p>
          <a:p>
            <a:pPr marL="609600" indent="-60960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u="sng" dirty="0" smtClean="0"/>
              <a:t>z 23 marca 2017</a:t>
            </a:r>
          </a:p>
          <a:p>
            <a:pPr marL="609600" indent="-60960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u="sng" dirty="0" smtClean="0"/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pl-PL" dirty="0" smtClean="0"/>
              <a:t>1. Pacjent ma prawo do leczenia bólu.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pl-PL" dirty="0" smtClean="0"/>
              <a:t>2. Podmiot udzielający świadczeń zdrowotnych jest obowiązany podejmować działania polegające na określeniu stopnia natężenia bólu, leczeniu bólu oraz monitorowaniu skuteczności tego leczenia.</a:t>
            </a:r>
            <a:endParaRPr lang="pl-PL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072198" y="2984841"/>
            <a:ext cx="2071702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BÓL</a:t>
            </a:r>
          </a:p>
        </p:txBody>
      </p:sp>
      <p:sp>
        <p:nvSpPr>
          <p:cNvPr id="15363" name="pole tekstowe 2"/>
          <p:cNvSpPr txBox="1">
            <a:spLocks noChangeArrowheads="1"/>
          </p:cNvSpPr>
          <p:nvPr/>
        </p:nvSpPr>
        <p:spPr bwMode="auto">
          <a:xfrm>
            <a:off x="4357688" y="1571625"/>
            <a:ext cx="3571875" cy="7080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>
                <a:latin typeface="Tw Cen MT"/>
              </a:rPr>
              <a:t>Pobudzenie układu współczulnego</a:t>
            </a:r>
          </a:p>
        </p:txBody>
      </p:sp>
      <p:sp>
        <p:nvSpPr>
          <p:cNvPr id="15364" name="pole tekstowe 3"/>
          <p:cNvSpPr txBox="1">
            <a:spLocks noChangeArrowheads="1"/>
          </p:cNvSpPr>
          <p:nvPr/>
        </p:nvSpPr>
        <p:spPr bwMode="auto">
          <a:xfrm>
            <a:off x="1714500" y="3857625"/>
            <a:ext cx="3571875" cy="7080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>
                <a:latin typeface="Tw Cen MT"/>
              </a:rPr>
              <a:t>Wzrost napięcia mięśniowego – obrona mięśniowa</a:t>
            </a:r>
          </a:p>
        </p:txBody>
      </p:sp>
      <p:sp>
        <p:nvSpPr>
          <p:cNvPr id="15365" name="pole tekstowe 4"/>
          <p:cNvSpPr txBox="1">
            <a:spLocks noChangeArrowheads="1"/>
          </p:cNvSpPr>
          <p:nvPr/>
        </p:nvSpPr>
        <p:spPr bwMode="auto">
          <a:xfrm>
            <a:off x="2357438" y="5000625"/>
            <a:ext cx="2214562" cy="40005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>
                <a:latin typeface="Tw Cen MT"/>
              </a:rPr>
              <a:t>Unieruchomienie</a:t>
            </a:r>
          </a:p>
        </p:txBody>
      </p:sp>
      <p:sp>
        <p:nvSpPr>
          <p:cNvPr id="15366" name="pole tekstowe 5"/>
          <p:cNvSpPr txBox="1">
            <a:spLocks noChangeArrowheads="1"/>
          </p:cNvSpPr>
          <p:nvPr/>
        </p:nvSpPr>
        <p:spPr bwMode="auto">
          <a:xfrm>
            <a:off x="2357438" y="5864225"/>
            <a:ext cx="2490787" cy="7080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>
                <a:latin typeface="Tw Cen MT"/>
              </a:rPr>
              <a:t>Upośledzenie wentylacji</a:t>
            </a:r>
          </a:p>
        </p:txBody>
      </p:sp>
      <p:sp>
        <p:nvSpPr>
          <p:cNvPr id="15367" name="pole tekstowe 6"/>
          <p:cNvSpPr txBox="1">
            <a:spLocks noChangeArrowheads="1"/>
          </p:cNvSpPr>
          <p:nvPr/>
        </p:nvSpPr>
        <p:spPr bwMode="auto">
          <a:xfrm>
            <a:off x="7358063" y="214313"/>
            <a:ext cx="1428750" cy="7080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>
                <a:latin typeface="Tw Cen MT"/>
              </a:rPr>
              <a:t>Wzrost tętna</a:t>
            </a:r>
          </a:p>
        </p:txBody>
      </p:sp>
      <p:sp>
        <p:nvSpPr>
          <p:cNvPr id="15368" name="pole tekstowe 7"/>
          <p:cNvSpPr txBox="1">
            <a:spLocks noChangeArrowheads="1"/>
          </p:cNvSpPr>
          <p:nvPr/>
        </p:nvSpPr>
        <p:spPr bwMode="auto">
          <a:xfrm>
            <a:off x="3071813" y="214313"/>
            <a:ext cx="1785937" cy="7080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>
                <a:latin typeface="Tw Cen MT"/>
              </a:rPr>
              <a:t>Wzrost ciśnienia</a:t>
            </a:r>
          </a:p>
        </p:txBody>
      </p:sp>
      <p:sp>
        <p:nvSpPr>
          <p:cNvPr id="15369" name="pole tekstowe 8"/>
          <p:cNvSpPr txBox="1">
            <a:spLocks noChangeArrowheads="1"/>
          </p:cNvSpPr>
          <p:nvPr/>
        </p:nvSpPr>
        <p:spPr bwMode="auto">
          <a:xfrm>
            <a:off x="5072063" y="428625"/>
            <a:ext cx="2071687" cy="40005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>
                <a:latin typeface="Tw Cen MT"/>
              </a:rPr>
              <a:t>Hiperwentylacja</a:t>
            </a:r>
          </a:p>
        </p:txBody>
      </p:sp>
      <p:sp>
        <p:nvSpPr>
          <p:cNvPr id="15370" name="pole tekstowe 9"/>
          <p:cNvSpPr txBox="1">
            <a:spLocks noChangeArrowheads="1"/>
          </p:cNvSpPr>
          <p:nvPr/>
        </p:nvSpPr>
        <p:spPr bwMode="auto">
          <a:xfrm>
            <a:off x="1357313" y="1785938"/>
            <a:ext cx="714375" cy="40005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>
                <a:latin typeface="Tw Cen MT"/>
              </a:rPr>
              <a:t>Lęk</a:t>
            </a:r>
            <a:endParaRPr lang="pl-PL" sz="2400">
              <a:latin typeface="Tw Cen MT"/>
            </a:endParaRPr>
          </a:p>
        </p:txBody>
      </p:sp>
      <p:sp>
        <p:nvSpPr>
          <p:cNvPr id="15371" name="pole tekstowe 10"/>
          <p:cNvSpPr txBox="1">
            <a:spLocks noChangeArrowheads="1"/>
          </p:cNvSpPr>
          <p:nvPr/>
        </p:nvSpPr>
        <p:spPr bwMode="auto">
          <a:xfrm>
            <a:off x="357188" y="412750"/>
            <a:ext cx="2357437" cy="10160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>
                <a:latin typeface="Tw Cen MT"/>
              </a:rPr>
              <a:t>Niedotlenienie mięśnia </a:t>
            </a:r>
          </a:p>
          <a:p>
            <a:pPr algn="ctr"/>
            <a:r>
              <a:rPr lang="pl-PL" sz="2000">
                <a:latin typeface="Tw Cen MT"/>
              </a:rPr>
              <a:t>sercowego</a:t>
            </a:r>
          </a:p>
        </p:txBody>
      </p:sp>
      <p:sp>
        <p:nvSpPr>
          <p:cNvPr id="15372" name="pole tekstowe 11"/>
          <p:cNvSpPr txBox="1">
            <a:spLocks noChangeArrowheads="1"/>
          </p:cNvSpPr>
          <p:nvPr/>
        </p:nvSpPr>
        <p:spPr bwMode="auto">
          <a:xfrm>
            <a:off x="5857875" y="5000625"/>
            <a:ext cx="2357438" cy="10160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>
                <a:latin typeface="Tw Cen MT"/>
              </a:rPr>
              <a:t>Zaburzenia zatorowo - zakrzepowe</a:t>
            </a:r>
          </a:p>
        </p:txBody>
      </p:sp>
      <p:cxnSp>
        <p:nvCxnSpPr>
          <p:cNvPr id="16" name="Łącznik prosty ze strzałką 15"/>
          <p:cNvCxnSpPr/>
          <p:nvPr/>
        </p:nvCxnSpPr>
        <p:spPr>
          <a:xfrm rot="16200000" flipV="1">
            <a:off x="6072188" y="2428875"/>
            <a:ext cx="714375" cy="428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Łącznik prosty ze strzałką 20"/>
          <p:cNvCxnSpPr/>
          <p:nvPr/>
        </p:nvCxnSpPr>
        <p:spPr>
          <a:xfrm flipV="1">
            <a:off x="6429375" y="1000125"/>
            <a:ext cx="1500188" cy="5000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 rot="5400000" flipH="1" flipV="1">
            <a:off x="6037262" y="1249363"/>
            <a:ext cx="50006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 rot="10800000">
            <a:off x="4286250" y="1000125"/>
            <a:ext cx="1857375" cy="5000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ze strzałką 26"/>
          <p:cNvCxnSpPr/>
          <p:nvPr/>
        </p:nvCxnSpPr>
        <p:spPr>
          <a:xfrm rot="10800000" flipV="1">
            <a:off x="5429250" y="3857625"/>
            <a:ext cx="785813" cy="428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Łącznik prosty ze strzałką 27"/>
          <p:cNvCxnSpPr/>
          <p:nvPr/>
        </p:nvCxnSpPr>
        <p:spPr>
          <a:xfrm rot="10800000">
            <a:off x="2214563" y="2071688"/>
            <a:ext cx="3929062" cy="1285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Łącznik prosty ze strzałką 28"/>
          <p:cNvCxnSpPr/>
          <p:nvPr/>
        </p:nvCxnSpPr>
        <p:spPr>
          <a:xfrm rot="10800000">
            <a:off x="2786063" y="1000125"/>
            <a:ext cx="3071812" cy="5000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Łącznik prosty ze strzałką 36"/>
          <p:cNvCxnSpPr/>
          <p:nvPr/>
        </p:nvCxnSpPr>
        <p:spPr>
          <a:xfrm rot="16200000" flipV="1">
            <a:off x="-1143000" y="3571875"/>
            <a:ext cx="4357688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Łącznik prosty ze strzałką 38"/>
          <p:cNvCxnSpPr/>
          <p:nvPr/>
        </p:nvCxnSpPr>
        <p:spPr>
          <a:xfrm>
            <a:off x="4643438" y="5286375"/>
            <a:ext cx="1143000" cy="1444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Łącznik prosty ze strzałką 41"/>
          <p:cNvCxnSpPr/>
          <p:nvPr/>
        </p:nvCxnSpPr>
        <p:spPr>
          <a:xfrm rot="5400000">
            <a:off x="3358357" y="4785519"/>
            <a:ext cx="285750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 rot="5400000">
            <a:off x="3358357" y="5642769"/>
            <a:ext cx="285750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Łącznik prosty 46"/>
          <p:cNvCxnSpPr/>
          <p:nvPr/>
        </p:nvCxnSpPr>
        <p:spPr>
          <a:xfrm>
            <a:off x="1071563" y="5786438"/>
            <a:ext cx="1143000" cy="2143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Łącznik prosty ze strzałką 48"/>
          <p:cNvCxnSpPr/>
          <p:nvPr/>
        </p:nvCxnSpPr>
        <p:spPr>
          <a:xfrm rot="5400000">
            <a:off x="1643857" y="2428081"/>
            <a:ext cx="285750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386" name="pole tekstowe 49"/>
          <p:cNvSpPr txBox="1">
            <a:spLocks noChangeArrowheads="1"/>
          </p:cNvSpPr>
          <p:nvPr/>
        </p:nvSpPr>
        <p:spPr bwMode="auto">
          <a:xfrm>
            <a:off x="1143000" y="2643188"/>
            <a:ext cx="2286000" cy="7080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>
                <a:latin typeface="Tw Cen MT"/>
              </a:rPr>
              <a:t>Bezradność, depresja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Ból jako parametr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625" y="1928813"/>
            <a:ext cx="8153400" cy="4495800"/>
          </a:xfrm>
        </p:spPr>
        <p:txBody>
          <a:bodyPr>
            <a:normAutofit fontScale="55000" lnSpcReduction="20000"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altLang="pl-PL" sz="3200" b="1" dirty="0" smtClean="0"/>
              <a:t>	W 1995 roku, Amerykańskie Towarzystwo Bólu uznało ból za piąty 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altLang="pl-PL" sz="3200" b="1" dirty="0" smtClean="0"/>
              <a:t>	parametr życiowy </a:t>
            </a:r>
            <a:r>
              <a:rPr lang="pl-PL" altLang="pl-PL" sz="3200" b="1" baseline="30000" dirty="0" smtClean="0"/>
              <a:t>1</a:t>
            </a:r>
            <a:r>
              <a:rPr lang="pl-PL" altLang="pl-PL" sz="3200" b="1" dirty="0" smtClean="0"/>
              <a:t>: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altLang="pl-PL" sz="3200" b="1" dirty="0" smtClean="0"/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altLang="pl-PL" sz="1100" b="1" dirty="0" smtClean="0"/>
          </a:p>
          <a:p>
            <a:pPr marL="609600" indent="-60960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altLang="pl-PL" sz="3600" dirty="0" smtClean="0"/>
              <a:t>	„Parametry życiowe bierze się poważnie pod uwagę. Gdyby ból oceniać z takim samym zapałem jak w przypadku innych parametrów życiowych, byłoby o wiele większe prawdopodobieństwo, iż będzie prawidłowo leczony. Musimy szkolić lekarzy i pielęgniarki, by traktowali ból jako parametr życiowy. Jakość opieki polega na tym, by ból mierzyć i leczyć.”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altLang="pl-PL" sz="1050" dirty="0" smtClean="0"/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altLang="pl-PL" sz="1050" dirty="0" smtClean="0"/>
              <a:t>							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altLang="pl-PL" sz="1050" dirty="0" smtClean="0"/>
              <a:t>							</a:t>
            </a:r>
            <a:r>
              <a:rPr lang="pl-PL" altLang="pl-PL" sz="2000" dirty="0" smtClean="0"/>
              <a:t>Dr James Campbell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altLang="pl-PL" sz="2000" dirty="0" smtClean="0"/>
              <a:t>						    	Przewodniczący Amerykańskiego 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altLang="pl-PL" sz="2000" dirty="0" smtClean="0"/>
              <a:t>				               			Towarzystwa Bólu</a:t>
            </a:r>
            <a:endParaRPr lang="en-US" altLang="pl-PL" sz="2000" dirty="0" smtClean="0"/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altLang="pl-PL" sz="2000" dirty="0" smtClean="0"/>
              <a:t>					             		</a:t>
            </a:r>
            <a:r>
              <a:rPr lang="en-US" altLang="pl-PL" sz="2000" dirty="0" smtClean="0"/>
              <a:t>11 </a:t>
            </a:r>
            <a:r>
              <a:rPr lang="en-US" altLang="pl-PL" sz="2000" dirty="0" err="1" smtClean="0"/>
              <a:t>listopada</a:t>
            </a:r>
            <a:r>
              <a:rPr lang="en-US" altLang="pl-PL" sz="2000" dirty="0" smtClean="0"/>
              <a:t> 1995</a:t>
            </a:r>
            <a:endParaRPr lang="pl-PL" altLang="pl-PL" sz="2000" dirty="0" smtClean="0"/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altLang="pl-PL" sz="2000" dirty="0" smtClean="0"/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altLang="pl-PL" sz="1200" b="1" dirty="0" smtClean="0"/>
              <a:t>	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altLang="pl-PL" sz="1200" dirty="0" smtClean="0">
                <a:solidFill>
                  <a:schemeClr val="bg1">
                    <a:lumMod val="75000"/>
                  </a:schemeClr>
                </a:solidFill>
              </a:rPr>
              <a:t>1.</a:t>
            </a:r>
            <a:r>
              <a:rPr lang="en-US" altLang="pl-PL" sz="1200" dirty="0" smtClean="0">
                <a:solidFill>
                  <a:schemeClr val="bg1">
                    <a:lumMod val="75000"/>
                  </a:schemeClr>
                </a:solidFill>
              </a:rPr>
              <a:t>Campbell J. Pain: the fifth vital sign: Advocacy and Policy. </a:t>
            </a:r>
            <a:r>
              <a:rPr lang="pl-PL" altLang="pl-PL" sz="1200" dirty="0" smtClean="0">
                <a:solidFill>
                  <a:schemeClr val="bg1">
                    <a:lumMod val="75000"/>
                  </a:schemeClr>
                </a:solidFill>
              </a:rPr>
              <a:t>American </a:t>
            </a:r>
            <a:r>
              <a:rPr lang="pl-PL" altLang="pl-PL" sz="1200" dirty="0" err="1" smtClean="0">
                <a:solidFill>
                  <a:schemeClr val="bg1">
                    <a:lumMod val="75000"/>
                  </a:schemeClr>
                </a:solidFill>
              </a:rPr>
              <a:t>Pain</a:t>
            </a:r>
            <a:r>
              <a:rPr lang="pl-PL" altLang="pl-PL" sz="12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l-PL" altLang="pl-PL" sz="1200" dirty="0" err="1" smtClean="0">
                <a:solidFill>
                  <a:schemeClr val="bg1">
                    <a:lumMod val="75000"/>
                  </a:schemeClr>
                </a:solidFill>
              </a:rPr>
              <a:t>Society</a:t>
            </a:r>
            <a:r>
              <a:rPr lang="pl-PL" altLang="pl-PL" sz="1200" dirty="0" smtClean="0">
                <a:solidFill>
                  <a:schemeClr val="bg1">
                    <a:lumMod val="75000"/>
                  </a:schemeClr>
                </a:solidFill>
              </a:rPr>
              <a:t>. 1995. </a:t>
            </a:r>
            <a:endParaRPr lang="pl-PL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Ocena natężenia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9006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pl-PL" altLang="pl-PL" sz="1800" dirty="0" smtClean="0"/>
              <a:t>Powszechnie stosowane skale oceny nasilenia bólu</a:t>
            </a:r>
            <a:r>
              <a:rPr lang="pl-PL" altLang="pl-PL" sz="1800" baseline="30000" dirty="0" smtClean="0"/>
              <a:t>1-4</a:t>
            </a:r>
            <a:r>
              <a:rPr lang="pl-PL" altLang="pl-PL" sz="1800" dirty="0" smtClean="0"/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pl-PL" altLang="pl-PL" sz="12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l-PL" altLang="pl-PL" sz="1800" dirty="0" smtClean="0"/>
              <a:t>	-  Visual </a:t>
            </a:r>
            <a:r>
              <a:rPr lang="pl-PL" altLang="pl-PL" sz="1800" dirty="0" err="1" smtClean="0"/>
              <a:t>analogue</a:t>
            </a:r>
            <a:r>
              <a:rPr lang="pl-PL" altLang="pl-PL" sz="1800" dirty="0" smtClean="0"/>
              <a:t> </a:t>
            </a:r>
            <a:r>
              <a:rPr lang="pl-PL" altLang="pl-PL" sz="1800" dirty="0" err="1" smtClean="0"/>
              <a:t>scale</a:t>
            </a:r>
            <a:r>
              <a:rPr lang="pl-PL" altLang="pl-PL" sz="1800" dirty="0" smtClean="0"/>
              <a:t> </a:t>
            </a:r>
            <a:r>
              <a:rPr lang="pl-PL" altLang="pl-PL" sz="1800" b="1" dirty="0" smtClean="0"/>
              <a:t>(VAS) </a:t>
            </a:r>
            <a:r>
              <a:rPr lang="pl-PL" altLang="pl-PL" sz="1800" dirty="0" smtClean="0"/>
              <a:t>– </a:t>
            </a:r>
            <a:r>
              <a:rPr lang="pl-PL" altLang="pl-PL" sz="1800" i="1" dirty="0" smtClean="0"/>
              <a:t>Skala wzrokowo-analogowa: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l-PL" altLang="pl-PL" sz="1800" i="1" dirty="0" smtClean="0"/>
              <a:t>        od 0 do 100 mm, 0 = brak bólu, 100 = najsilniejszy możliwy ból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pl-PL" altLang="pl-PL" sz="800" i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l-PL" altLang="pl-PL" sz="1800" dirty="0" smtClean="0"/>
              <a:t>	-  </a:t>
            </a:r>
            <a:r>
              <a:rPr lang="pl-PL" altLang="pl-PL" sz="1800" dirty="0" err="1" smtClean="0"/>
              <a:t>Numerical</a:t>
            </a:r>
            <a:r>
              <a:rPr lang="pl-PL" altLang="pl-PL" sz="1800" dirty="0" smtClean="0"/>
              <a:t> </a:t>
            </a:r>
            <a:r>
              <a:rPr lang="pl-PL" altLang="pl-PL" sz="1800" dirty="0" err="1" smtClean="0"/>
              <a:t>Rating</a:t>
            </a:r>
            <a:r>
              <a:rPr lang="pl-PL" altLang="pl-PL" sz="1800" dirty="0" smtClean="0"/>
              <a:t> </a:t>
            </a:r>
            <a:r>
              <a:rPr lang="pl-PL" altLang="pl-PL" sz="1800" dirty="0" err="1" smtClean="0"/>
              <a:t>Scale</a:t>
            </a:r>
            <a:r>
              <a:rPr lang="pl-PL" altLang="pl-PL" sz="1800" dirty="0" smtClean="0"/>
              <a:t> </a:t>
            </a:r>
            <a:r>
              <a:rPr lang="pl-PL" altLang="pl-PL" sz="1800" b="1" dirty="0" smtClean="0"/>
              <a:t>(NRS) </a:t>
            </a:r>
            <a:r>
              <a:rPr lang="pl-PL" altLang="pl-PL" sz="1800" dirty="0" smtClean="0"/>
              <a:t>– </a:t>
            </a:r>
            <a:r>
              <a:rPr lang="pl-PL" altLang="pl-PL" sz="1800" i="1" dirty="0" smtClean="0"/>
              <a:t>Skala oceny numerycznej: od 0 do 10,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l-PL" altLang="pl-PL" sz="1800" i="1" dirty="0" smtClean="0"/>
              <a:t>        0 = brak bólu, 10 = najsilniejszy możliwy ból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pl-PL" altLang="pl-PL" sz="800" i="1" dirty="0" smtClean="0"/>
          </a:p>
          <a:p>
            <a:pPr marL="446088" eaLnBrk="1" hangingPunct="1">
              <a:lnSpc>
                <a:spcPct val="80000"/>
              </a:lnSpc>
              <a:buFontTx/>
              <a:buNone/>
            </a:pPr>
            <a:r>
              <a:rPr lang="pl-PL" altLang="pl-PL" sz="1800" dirty="0" smtClean="0"/>
              <a:t>	-  </a:t>
            </a:r>
            <a:r>
              <a:rPr lang="pl-PL" altLang="pl-PL" sz="1800" dirty="0" err="1" smtClean="0"/>
              <a:t>Verbal</a:t>
            </a:r>
            <a:r>
              <a:rPr lang="pl-PL" altLang="pl-PL" sz="1800" dirty="0" smtClean="0"/>
              <a:t> </a:t>
            </a:r>
            <a:r>
              <a:rPr lang="pl-PL" altLang="pl-PL" sz="1800" dirty="0" err="1" smtClean="0"/>
              <a:t>Rating</a:t>
            </a:r>
            <a:r>
              <a:rPr lang="pl-PL" altLang="pl-PL" sz="1800" dirty="0" smtClean="0"/>
              <a:t> </a:t>
            </a:r>
            <a:r>
              <a:rPr lang="pl-PL" altLang="pl-PL" sz="1800" dirty="0" err="1" smtClean="0"/>
              <a:t>Scale</a:t>
            </a:r>
            <a:r>
              <a:rPr lang="pl-PL" altLang="pl-PL" sz="1800" dirty="0" smtClean="0"/>
              <a:t> </a:t>
            </a:r>
            <a:r>
              <a:rPr lang="pl-PL" altLang="pl-PL" sz="1800" b="1" dirty="0" smtClean="0"/>
              <a:t>(VRS) </a:t>
            </a:r>
            <a:r>
              <a:rPr lang="pl-PL" altLang="pl-PL" sz="1800" dirty="0" smtClean="0"/>
              <a:t>– </a:t>
            </a:r>
            <a:r>
              <a:rPr lang="pl-PL" altLang="pl-PL" sz="1800" i="1" dirty="0" smtClean="0"/>
              <a:t>Skala oceny werbalnej: brak bólu, słaby ból, umiarkowany, silny i nie do wytrzymania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FR" altLang="pl-PL" sz="800" i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l-PL" altLang="pl-PL" sz="1800" dirty="0" smtClean="0"/>
              <a:t>	</a:t>
            </a:r>
            <a:r>
              <a:rPr lang="fr-FR" altLang="pl-PL" sz="1800" dirty="0" smtClean="0"/>
              <a:t>- </a:t>
            </a:r>
            <a:r>
              <a:rPr lang="pl-PL" altLang="pl-PL" sz="1800" dirty="0" smtClean="0"/>
              <a:t> </a:t>
            </a:r>
            <a:r>
              <a:rPr lang="fr-FR" altLang="pl-PL" sz="1800" dirty="0" smtClean="0"/>
              <a:t>Skala bólu Faces Pain Scale:</a:t>
            </a:r>
            <a:r>
              <a:rPr lang="pl-PL" altLang="pl-PL" sz="1800" dirty="0" smtClean="0"/>
              <a:t>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pl-PL" altLang="pl-PL" sz="12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pl-PL" altLang="pl-PL" sz="1200" dirty="0" smtClean="0"/>
          </a:p>
          <a:p>
            <a:pPr eaLnBrk="1" hangingPunct="1">
              <a:lnSpc>
                <a:spcPct val="80000"/>
              </a:lnSpc>
            </a:pPr>
            <a:r>
              <a:rPr lang="pl-PL" altLang="pl-PL" sz="1800" dirty="0" smtClean="0"/>
              <a:t>Wybór skali oceny nasilenia bólu zależy od wieku pacjenta,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l-PL" altLang="pl-PL" sz="1800" dirty="0" smtClean="0"/>
              <a:t>      jego  zdolności komunikacyjnych lub innych, swoistych okoliczności.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pl-PL" altLang="pl-PL" sz="1800" dirty="0" smtClean="0"/>
          </a:p>
          <a:p>
            <a:pPr eaLnBrk="1" hangingPunct="1">
              <a:lnSpc>
                <a:spcPct val="80000"/>
              </a:lnSpc>
            </a:pPr>
            <a:endParaRPr lang="pl-PL" altLang="pl-PL" sz="1800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57250" y="6143625"/>
            <a:ext cx="74168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1.</a:t>
            </a:r>
            <a:r>
              <a:rPr lang="fr-FR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Langlade A. W: Douleur. Ed. Maloine 1997: 209-11</a:t>
            </a:r>
            <a:endParaRPr lang="pl-PL" altLang="pl-PL" sz="800" dirty="0">
              <a:solidFill>
                <a:schemeClr val="bg1">
                  <a:lumMod val="75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2.</a:t>
            </a:r>
            <a:r>
              <a:rPr lang="fr-FR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Boureau F i wsp. Douleurs aigues, chroniques, soins palliatifs. </a:t>
            </a: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Ed. </a:t>
            </a:r>
            <a:r>
              <a:rPr lang="pl-PL" altLang="pl-PL" sz="800" dirty="0" err="1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Mad-line</a:t>
            </a: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 2001: 142-44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3.</a:t>
            </a:r>
            <a:r>
              <a:rPr lang="fr-FR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SFAR. Conférence de consensus. Prise en charge de la douleur postopératoire chez l’adulte </a:t>
            </a:r>
            <a:endParaRPr lang="pl-PL" altLang="pl-PL" sz="800" dirty="0">
              <a:solidFill>
                <a:schemeClr val="bg1">
                  <a:lumMod val="75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   </a:t>
            </a:r>
            <a:r>
              <a:rPr lang="fr-FR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et chez l’enfant. </a:t>
            </a: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Ann </a:t>
            </a:r>
            <a:r>
              <a:rPr lang="pl-PL" altLang="pl-PL" sz="800" dirty="0" err="1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Fr</a:t>
            </a: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pl-PL" altLang="pl-PL" sz="800" dirty="0" err="1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Anesth</a:t>
            </a: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pl-PL" altLang="pl-PL" sz="800" dirty="0" err="1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Reanim</a:t>
            </a: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 1998; 17: 445-61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4.</a:t>
            </a:r>
            <a:r>
              <a:rPr lang="fr-FR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ANAES. Service des Recommandations et Références Professionnelles. </a:t>
            </a:r>
            <a:r>
              <a:rPr lang="pl-PL" altLang="pl-PL" sz="8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1999: 76-78.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pl-PL" altLang="pl-PL" sz="1200" dirty="0">
              <a:latin typeface="+mn-lt"/>
              <a:cs typeface="+mn-cs"/>
            </a:endParaRPr>
          </a:p>
        </p:txBody>
      </p:sp>
      <p:pic>
        <p:nvPicPr>
          <p:cNvPr id="17413" name="Picture 2" descr="http://lifeofdad.com/wp-content/uploads/2014/04/LEGO-Pain-Scale.jpg"/>
          <p:cNvPicPr>
            <a:picLocks noChangeAspect="1" noChangeArrowheads="1"/>
          </p:cNvPicPr>
          <p:nvPr/>
        </p:nvPicPr>
        <p:blipFill>
          <a:blip r:embed="rId2"/>
          <a:srcRect t="23550" b="32716"/>
          <a:stretch>
            <a:fillRect/>
          </a:stretch>
        </p:blipFill>
        <p:spPr bwMode="auto">
          <a:xfrm>
            <a:off x="3857620" y="4286256"/>
            <a:ext cx="377507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Ocena natężenia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Ocena natężenia bólu u pacjentów przytomnych w opiece przedszpitalnej opiera się najczęściej o specjalne skale. Warto jednak zaznaczyć, że istnieją trzy podstawowe metody opisu pomiaru bólu:</a:t>
            </a:r>
          </a:p>
          <a:p>
            <a:pPr lvl="0"/>
            <a:r>
              <a:rPr lang="pl-PL" dirty="0" smtClean="0"/>
              <a:t>metoda </a:t>
            </a:r>
            <a:r>
              <a:rPr lang="pl-PL" dirty="0" err="1" smtClean="0"/>
              <a:t>samoopisu</a:t>
            </a:r>
            <a:r>
              <a:rPr lang="pl-PL" dirty="0" smtClean="0"/>
              <a:t> (m.in. skale)</a:t>
            </a:r>
          </a:p>
          <a:p>
            <a:pPr lvl="0"/>
            <a:r>
              <a:rPr lang="pl-PL" dirty="0" smtClean="0"/>
              <a:t>metoda obserwacji (m.in. obserwacja zachowania)</a:t>
            </a:r>
          </a:p>
          <a:p>
            <a:r>
              <a:rPr lang="pl-PL" dirty="0" smtClean="0"/>
              <a:t>metoda pomiaru zmian czynników fizjologicznych (m.in. tętna i ciśnienia tętniczego)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1071538" y="6215082"/>
            <a:ext cx="72491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 err="1" smtClean="0">
                <a:solidFill>
                  <a:schemeClr val="bg1">
                    <a:lumMod val="75000"/>
                  </a:schemeClr>
                </a:solidFill>
              </a:rPr>
              <a:t>Woroń</a:t>
            </a:r>
            <a:r>
              <a:rPr lang="pl-PL" sz="1100" dirty="0" smtClean="0">
                <a:solidFill>
                  <a:schemeClr val="bg1">
                    <a:lumMod val="75000"/>
                  </a:schemeClr>
                </a:solidFill>
              </a:rPr>
              <a:t> J. Leczenie bólu w oparciu o drabinę analgetyczną WHO; Medycyna po Dyplomie 2011(20); 8(185): 52-61</a:t>
            </a:r>
            <a:endParaRPr lang="pl-PL" sz="11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Wypadkowa oceny?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30" name="Picture 6" descr="W jaki sposób należy składać wektory? - Zintegrowana Platforma Edukacyj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000240"/>
            <a:ext cx="7429520" cy="41791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dirty="0" smtClean="0"/>
              <a:t>Gdzie i jak zapisać?</a:t>
            </a:r>
          </a:p>
        </p:txBody>
      </p:sp>
      <p:sp>
        <p:nvSpPr>
          <p:cNvPr id="52226" name="AutoShape 2" descr="Specyfikacja Nazwa Projekt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26" name="Picture 2" descr="C:\Users\Jacek\Downloads\IMG_20200627_090637712.jpg"/>
          <p:cNvPicPr>
            <a:picLocks noChangeAspect="1" noChangeArrowheads="1"/>
          </p:cNvPicPr>
          <p:nvPr/>
        </p:nvPicPr>
        <p:blipFill>
          <a:blip r:embed="rId2" cstate="print"/>
          <a:srcRect t="6027" b="9593"/>
          <a:stretch>
            <a:fillRect/>
          </a:stretch>
        </p:blipFill>
        <p:spPr bwMode="auto">
          <a:xfrm>
            <a:off x="142844" y="1785925"/>
            <a:ext cx="4786346" cy="3029045"/>
          </a:xfrm>
          <a:prstGeom prst="rect">
            <a:avLst/>
          </a:prstGeom>
          <a:noFill/>
        </p:spPr>
      </p:pic>
      <p:pic>
        <p:nvPicPr>
          <p:cNvPr id="1027" name="Picture 3" descr="C:\Users\Jacek\Downloads\IMG_20200627_090653660.jpg"/>
          <p:cNvPicPr>
            <a:picLocks noChangeAspect="1" noChangeArrowheads="1"/>
          </p:cNvPicPr>
          <p:nvPr/>
        </p:nvPicPr>
        <p:blipFill>
          <a:blip r:embed="rId3" cstate="print"/>
          <a:srcRect b="15034"/>
          <a:stretch>
            <a:fillRect/>
          </a:stretch>
        </p:blipFill>
        <p:spPr bwMode="auto">
          <a:xfrm>
            <a:off x="3929058" y="3466139"/>
            <a:ext cx="4986414" cy="3177571"/>
          </a:xfrm>
          <a:prstGeom prst="rect">
            <a:avLst/>
          </a:prstGeom>
          <a:noFill/>
        </p:spPr>
      </p:pic>
      <p:pic>
        <p:nvPicPr>
          <p:cNvPr id="1029" name="Picture 5" descr="C:\Users\Jacek\Downloads\IMG_20200613_2006221332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428604"/>
            <a:ext cx="5929354" cy="5927111"/>
          </a:xfrm>
          <a:prstGeom prst="rect">
            <a:avLst/>
          </a:prstGeom>
          <a:noFill/>
        </p:spPr>
      </p:pic>
      <p:sp>
        <p:nvSpPr>
          <p:cNvPr id="8" name="Prostokąt 7"/>
          <p:cNvSpPr/>
          <p:nvPr/>
        </p:nvSpPr>
        <p:spPr>
          <a:xfrm>
            <a:off x="428596" y="2696830"/>
            <a:ext cx="830387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4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Ocena skali NRS przez chorą </a:t>
            </a:r>
          </a:p>
          <a:p>
            <a:pPr algn="ctr"/>
            <a:r>
              <a:rPr lang="pl-PL" sz="4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 ocenie ZRM nieadekwatna</a:t>
            </a:r>
            <a:endParaRPr lang="pl-PL" sz="4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Mity</a:t>
            </a:r>
          </a:p>
        </p:txBody>
      </p:sp>
      <p:sp>
        <p:nvSpPr>
          <p:cNvPr id="19459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071688"/>
            <a:ext cx="8153400" cy="4024312"/>
          </a:xfrm>
        </p:spPr>
        <p:txBody>
          <a:bodyPr/>
          <a:lstStyle/>
          <a:p>
            <a:pPr eaLnBrk="1" hangingPunct="1">
              <a:lnSpc>
                <a:spcPct val="160000"/>
              </a:lnSpc>
            </a:pPr>
            <a:r>
              <a:rPr lang="pl-PL" sz="2000" smtClean="0">
                <a:cs typeface="Times New Roman" pitchFamily="18" charset="0"/>
              </a:rPr>
              <a:t>Uśmierzanie bólu „zamazuje” obraz patologii</a:t>
            </a:r>
          </a:p>
          <a:p>
            <a:pPr eaLnBrk="1" hangingPunct="1">
              <a:lnSpc>
                <a:spcPct val="160000"/>
              </a:lnSpc>
            </a:pPr>
            <a:r>
              <a:rPr lang="pl-PL" sz="2000" smtClean="0">
                <a:cs typeface="Times New Roman" pitchFamily="18" charset="0"/>
              </a:rPr>
              <a:t>„Podanie leku p/bólowego utrudnia diagnostykę” </a:t>
            </a:r>
          </a:p>
          <a:p>
            <a:pPr eaLnBrk="1" hangingPunct="1">
              <a:lnSpc>
                <a:spcPct val="160000"/>
              </a:lnSpc>
            </a:pPr>
            <a:r>
              <a:rPr lang="pl-PL" sz="2000" smtClean="0">
                <a:cs typeface="Times New Roman" pitchFamily="18" charset="0"/>
              </a:rPr>
              <a:t>„Ból nikogo nie zabił” </a:t>
            </a:r>
            <a:endParaRPr lang="pl-PL" sz="2000" smtClean="0"/>
          </a:p>
          <a:p>
            <a:pPr eaLnBrk="1" hangingPunct="1">
              <a:lnSpc>
                <a:spcPct val="160000"/>
              </a:lnSpc>
            </a:pPr>
            <a:r>
              <a:rPr lang="pl-PL" sz="2000" smtClean="0">
                <a:cs typeface="Times New Roman" pitchFamily="18" charset="0"/>
              </a:rPr>
              <a:t>„Przeciwbólowe przyjmowanie opioidów prowadzi do uzależnienia” </a:t>
            </a:r>
            <a:endParaRPr lang="pl-PL" sz="2000" smtClean="0"/>
          </a:p>
          <a:p>
            <a:pPr eaLnBrk="1" hangingPunct="1">
              <a:lnSpc>
                <a:spcPct val="160000"/>
              </a:lnSpc>
            </a:pPr>
            <a:r>
              <a:rPr lang="pl-PL" sz="2000" smtClean="0">
                <a:cs typeface="Times New Roman" pitchFamily="18" charset="0"/>
              </a:rPr>
              <a:t>„Opioidy często prowadzą do depresji ośrodka oddechowego</a:t>
            </a:r>
            <a:r>
              <a:rPr lang="pl-PL" sz="2000" smtClean="0"/>
              <a:t>”</a:t>
            </a:r>
          </a:p>
          <a:p>
            <a:pPr eaLnBrk="1" hangingPunct="1">
              <a:lnSpc>
                <a:spcPct val="160000"/>
              </a:lnSpc>
            </a:pPr>
            <a:r>
              <a:rPr lang="pl-PL" sz="2000" smtClean="0">
                <a:cs typeface="Times New Roman" pitchFamily="18" charset="0"/>
              </a:rPr>
              <a:t>„Ból jest nieodzownym elementem każdej ciężkiej choroby” </a:t>
            </a:r>
          </a:p>
          <a:p>
            <a:pPr eaLnBrk="1" hangingPunct="1"/>
            <a:endParaRPr lang="pl-PL" sz="2000" smtClean="0"/>
          </a:p>
          <a:p>
            <a:pPr eaLnBrk="1" hangingPunct="1"/>
            <a:endParaRPr lang="pl-PL" sz="20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Drabina analgetyczna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dirty="0" smtClean="0"/>
              <a:t>W schemacie wyróżniono trzy stopnie intensywności leczenia, w zależności od poziomu odczuwania bólu: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sz="2800" dirty="0" smtClean="0"/>
              <a:t>I stopień – analgetyki nieopioidowe (NLPZ, paracetamol)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400" dirty="0" smtClean="0"/>
              <a:t>(+ ewentualnie lek wspomagający – np. hydroksyzyna, </a:t>
            </a:r>
            <a:r>
              <a:rPr lang="pl-PL" sz="2400" dirty="0" err="1" smtClean="0"/>
              <a:t>diazepam</a:t>
            </a:r>
            <a:r>
              <a:rPr lang="pl-PL" sz="2400" dirty="0" smtClean="0"/>
              <a:t>)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sz="2800" dirty="0" smtClean="0"/>
              <a:t>II stopień – słaby </a:t>
            </a:r>
            <a:r>
              <a:rPr lang="pl-PL" sz="2800" dirty="0" err="1" smtClean="0"/>
              <a:t>opioid</a:t>
            </a:r>
            <a:r>
              <a:rPr lang="pl-PL" sz="2800" dirty="0" smtClean="0"/>
              <a:t> (np. </a:t>
            </a:r>
            <a:r>
              <a:rPr lang="pl-PL" sz="2800" dirty="0" err="1" smtClean="0"/>
              <a:t>tramadol</a:t>
            </a:r>
            <a:r>
              <a:rPr lang="pl-PL" sz="2800" dirty="0" smtClean="0"/>
              <a:t>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400" dirty="0" smtClean="0"/>
              <a:t>(+ ewentualnie analgetyki nieopioidowe)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400" dirty="0" smtClean="0"/>
              <a:t>(+ ewentualnie lek wspomagający)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sz="2800" dirty="0" smtClean="0"/>
              <a:t>III stopień – silny </a:t>
            </a:r>
            <a:r>
              <a:rPr lang="pl-PL" sz="2800" dirty="0" err="1" smtClean="0"/>
              <a:t>opioid</a:t>
            </a:r>
            <a:r>
              <a:rPr lang="pl-PL" sz="2800" dirty="0" smtClean="0"/>
              <a:t> (np. morfina, fentanyl)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400" dirty="0" smtClean="0"/>
              <a:t>(+ ewentualnie analgetyki nieopioidowe)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400" dirty="0" smtClean="0"/>
              <a:t>(+ ewentualnie lek wspomagający)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857224" y="2214554"/>
            <a:ext cx="7643866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Ale czy w ZRM…?</a:t>
            </a:r>
            <a:endParaRPr lang="pl-PL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pl-PL" smtClean="0"/>
          </a:p>
        </p:txBody>
      </p:sp>
      <p:sp>
        <p:nvSpPr>
          <p:cNvPr id="4" name="Prostokąt zaokrąglony 3"/>
          <p:cNvSpPr/>
          <p:nvPr/>
        </p:nvSpPr>
        <p:spPr>
          <a:xfrm>
            <a:off x="285750" y="3071813"/>
            <a:ext cx="8609013" cy="1127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pl-PL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NIEPRZYTOMNY – NIE OZNACZA, ŻE NIE CZUJE BÓLU !!!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Lek idealny</a:t>
            </a:r>
          </a:p>
        </p:txBody>
      </p:sp>
      <p:sp>
        <p:nvSpPr>
          <p:cNvPr id="6" name="Prostokąt 5"/>
          <p:cNvSpPr/>
          <p:nvPr/>
        </p:nvSpPr>
        <p:spPr>
          <a:xfrm>
            <a:off x="857224" y="2928934"/>
            <a:ext cx="764386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Jakie cechy?</a:t>
            </a:r>
            <a:endParaRPr lang="pl-PL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dirty="0" smtClean="0"/>
              <a:t>Lek idealny</a:t>
            </a:r>
          </a:p>
        </p:txBody>
      </p:sp>
      <p:sp>
        <p:nvSpPr>
          <p:cNvPr id="3072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000250"/>
            <a:ext cx="8153400" cy="4095750"/>
          </a:xfrm>
        </p:spPr>
        <p:txBody>
          <a:bodyPr/>
          <a:lstStyle/>
          <a:p>
            <a:pPr eaLnBrk="1" hangingPunct="1"/>
            <a:r>
              <a:rPr lang="pl-PL" sz="2000" dirty="0" smtClean="0"/>
              <a:t>Skuteczne usuwanie lęku</a:t>
            </a:r>
          </a:p>
          <a:p>
            <a:pPr eaLnBrk="1" hangingPunct="1"/>
            <a:r>
              <a:rPr lang="pl-PL" sz="2000" dirty="0" smtClean="0"/>
              <a:t>Bezpieczeństwo (uspokojenie i efekt przeciwbólowy zależne od dawki; przy niewielkim wpływie na krążenie i oddychanie)  </a:t>
            </a:r>
          </a:p>
          <a:p>
            <a:pPr eaLnBrk="1" hangingPunct="1"/>
            <a:r>
              <a:rPr lang="pl-PL" sz="2000" dirty="0" smtClean="0"/>
              <a:t>Wywoływanie zmniejszenia ruchliwości pacjenta</a:t>
            </a:r>
          </a:p>
          <a:p>
            <a:pPr eaLnBrk="1" hangingPunct="1"/>
            <a:r>
              <a:rPr lang="pl-PL" sz="2000" dirty="0" smtClean="0"/>
              <a:t>Brak interakcji z innymi </a:t>
            </a:r>
            <a:r>
              <a:rPr lang="pl-PL" sz="2000" dirty="0" err="1" smtClean="0"/>
              <a:t>farmakoterapeutykami</a:t>
            </a:r>
            <a:r>
              <a:rPr lang="pl-PL" sz="2000" dirty="0" smtClean="0"/>
              <a:t> i etanolem</a:t>
            </a:r>
          </a:p>
          <a:p>
            <a:pPr eaLnBrk="1" hangingPunct="1"/>
            <a:r>
              <a:rPr lang="pl-PL" sz="2000" dirty="0" smtClean="0"/>
              <a:t>Możliwość odwrócenia działania (antagoniści)</a:t>
            </a:r>
          </a:p>
          <a:p>
            <a:pPr eaLnBrk="1" hangingPunct="1"/>
            <a:r>
              <a:rPr lang="pl-PL" sz="2000" dirty="0" smtClean="0"/>
              <a:t>Szybkie występowanie działania </a:t>
            </a:r>
          </a:p>
          <a:p>
            <a:pPr eaLnBrk="1" hangingPunct="1"/>
            <a:r>
              <a:rPr lang="pl-PL" sz="2000" dirty="0" smtClean="0"/>
              <a:t>Szybki powrót świadomości (krótki czas działania)</a:t>
            </a:r>
          </a:p>
          <a:p>
            <a:pPr eaLnBrk="1" hangingPunct="1"/>
            <a:r>
              <a:rPr lang="pl-PL" sz="2000" dirty="0" smtClean="0"/>
              <a:t>Brak objawów ubocznych (np. ból przy podawaniu)</a:t>
            </a:r>
          </a:p>
          <a:p>
            <a:pPr eaLnBrk="1" hangingPunct="1"/>
            <a:endParaRPr lang="pl-PL" sz="2000" dirty="0" smtClean="0"/>
          </a:p>
        </p:txBody>
      </p:sp>
      <p:sp>
        <p:nvSpPr>
          <p:cNvPr id="4" name="Prostokąt 3"/>
          <p:cNvSpPr/>
          <p:nvPr/>
        </p:nvSpPr>
        <p:spPr>
          <a:xfrm>
            <a:off x="0" y="6286500"/>
            <a:ext cx="10742613" cy="2778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http://www.machala.info/media/repository/Medycyna/01_Analgezja_i_sedacja_w_pomocy_przedszpitalnej_Machala_W.pdf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2928926" y="1500174"/>
            <a:ext cx="3143272" cy="535782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/>
          <p:cNvSpPr/>
          <p:nvPr/>
        </p:nvSpPr>
        <p:spPr>
          <a:xfrm>
            <a:off x="6072198" y="1500174"/>
            <a:ext cx="3071802" cy="535782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/>
          <p:cNvSpPr/>
          <p:nvPr/>
        </p:nvSpPr>
        <p:spPr>
          <a:xfrm>
            <a:off x="0" y="1500174"/>
            <a:ext cx="2928926" cy="53578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214314" y="1500174"/>
            <a:ext cx="264317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400" b="1" dirty="0" smtClean="0"/>
          </a:p>
          <a:p>
            <a:pPr algn="ctr"/>
            <a:r>
              <a:rPr lang="pl-PL" sz="2400" b="1" dirty="0" smtClean="0"/>
              <a:t>NLPZ</a:t>
            </a:r>
          </a:p>
          <a:p>
            <a:pPr algn="ctr"/>
            <a:endParaRPr lang="pl-PL" sz="2400" dirty="0" smtClean="0"/>
          </a:p>
          <a:p>
            <a:pPr algn="ctr"/>
            <a:endParaRPr lang="pl-PL" sz="2400" dirty="0" smtClean="0"/>
          </a:p>
          <a:p>
            <a:pPr algn="ctr"/>
            <a:r>
              <a:rPr lang="pl-PL" sz="2400" dirty="0" smtClean="0"/>
              <a:t>ASA</a:t>
            </a:r>
          </a:p>
          <a:p>
            <a:pPr algn="ctr"/>
            <a:r>
              <a:rPr lang="pl-PL" sz="2400" dirty="0" err="1" smtClean="0"/>
              <a:t>Ibuprofen</a:t>
            </a:r>
            <a:endParaRPr lang="pl-PL" sz="2400" dirty="0" smtClean="0"/>
          </a:p>
          <a:p>
            <a:pPr algn="ctr"/>
            <a:r>
              <a:rPr lang="pl-PL" sz="2400" dirty="0" err="1" smtClean="0"/>
              <a:t>Ketoprofen</a:t>
            </a:r>
            <a:endParaRPr lang="pl-PL" sz="2400" dirty="0" smtClean="0"/>
          </a:p>
          <a:p>
            <a:pPr algn="ctr"/>
            <a:endParaRPr lang="pl-PL" sz="2400" dirty="0" smtClean="0"/>
          </a:p>
          <a:p>
            <a:pPr algn="ctr"/>
            <a:r>
              <a:rPr lang="pl-PL" sz="2400" dirty="0" err="1" smtClean="0"/>
              <a:t>Diklofenak</a:t>
            </a:r>
            <a:endParaRPr lang="pl-PL" sz="2400" dirty="0" smtClean="0"/>
          </a:p>
          <a:p>
            <a:pPr algn="ctr"/>
            <a:r>
              <a:rPr lang="pl-PL" sz="2400" dirty="0" err="1" smtClean="0"/>
              <a:t>Naproksen</a:t>
            </a:r>
            <a:endParaRPr lang="pl-PL" sz="2400" dirty="0" smtClean="0"/>
          </a:p>
          <a:p>
            <a:pPr algn="ctr">
              <a:buFontTx/>
              <a:buChar char="-"/>
            </a:pPr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3071802" y="1500174"/>
            <a:ext cx="286488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pl-PL" sz="2400" b="1" dirty="0" smtClean="0"/>
          </a:p>
          <a:p>
            <a:pPr algn="ctr"/>
            <a:r>
              <a:rPr lang="pl-PL" sz="2400" b="1" dirty="0" smtClean="0"/>
              <a:t>Nieopioidowe leki </a:t>
            </a:r>
          </a:p>
          <a:p>
            <a:pPr algn="ctr"/>
            <a:r>
              <a:rPr lang="pl-PL" sz="2400" b="1" dirty="0" smtClean="0"/>
              <a:t>przeciwbólowe</a:t>
            </a:r>
          </a:p>
          <a:p>
            <a:pPr algn="ctr"/>
            <a:endParaRPr lang="pl-PL" sz="2400" dirty="0" smtClean="0"/>
          </a:p>
          <a:p>
            <a:pPr algn="ctr"/>
            <a:r>
              <a:rPr lang="pl-PL" sz="2400" dirty="0" smtClean="0"/>
              <a:t>Paracetamol</a:t>
            </a:r>
          </a:p>
          <a:p>
            <a:pPr algn="ctr"/>
            <a:r>
              <a:rPr lang="pl-PL" sz="2400" dirty="0" smtClean="0"/>
              <a:t>Metamizol</a:t>
            </a:r>
          </a:p>
          <a:p>
            <a:pPr algn="ctr">
              <a:buFontTx/>
              <a:buChar char="-"/>
            </a:pP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775939" y="1500174"/>
            <a:ext cx="1725151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pl-PL" sz="2400" b="1" dirty="0" smtClean="0"/>
          </a:p>
          <a:p>
            <a:pPr algn="ctr"/>
            <a:r>
              <a:rPr lang="pl-PL" sz="2400" b="1" dirty="0" err="1" smtClean="0"/>
              <a:t>Opioidy</a:t>
            </a:r>
            <a:endParaRPr lang="pl-PL" sz="2400" b="1" dirty="0" smtClean="0"/>
          </a:p>
          <a:p>
            <a:pPr algn="ctr"/>
            <a:endParaRPr lang="pl-PL" sz="2400" dirty="0" smtClean="0"/>
          </a:p>
          <a:p>
            <a:pPr algn="ctr"/>
            <a:endParaRPr lang="pl-PL" sz="2400" dirty="0" smtClean="0"/>
          </a:p>
          <a:p>
            <a:pPr algn="ctr"/>
            <a:r>
              <a:rPr lang="pl-PL" sz="2400" dirty="0" smtClean="0"/>
              <a:t>Morfina</a:t>
            </a:r>
          </a:p>
          <a:p>
            <a:pPr algn="ctr"/>
            <a:r>
              <a:rPr lang="pl-PL" sz="2400" dirty="0" smtClean="0"/>
              <a:t>Fentanyl</a:t>
            </a:r>
          </a:p>
          <a:p>
            <a:pPr algn="ctr"/>
            <a:endParaRPr lang="pl-PL" sz="2400" dirty="0" smtClean="0"/>
          </a:p>
          <a:p>
            <a:pPr algn="ctr"/>
            <a:r>
              <a:rPr lang="pl-PL" sz="2400" dirty="0" err="1" smtClean="0"/>
              <a:t>Tramadol</a:t>
            </a:r>
            <a:endParaRPr lang="pl-PL" sz="2400" dirty="0" smtClean="0"/>
          </a:p>
          <a:p>
            <a:pPr algn="ctr"/>
            <a:r>
              <a:rPr lang="pl-PL" sz="2400" dirty="0" err="1" smtClean="0"/>
              <a:t>Oksykodon</a:t>
            </a:r>
            <a:endParaRPr lang="pl-PL" sz="2400" dirty="0" smtClean="0"/>
          </a:p>
          <a:p>
            <a:pPr algn="ctr"/>
            <a:r>
              <a:rPr lang="pl-PL" sz="2400" dirty="0" smtClean="0"/>
              <a:t>Petydyna</a:t>
            </a:r>
          </a:p>
          <a:p>
            <a:pPr algn="ctr">
              <a:buFontTx/>
              <a:buChar char="-"/>
            </a:pPr>
            <a:endParaRPr lang="pl-PL" dirty="0"/>
          </a:p>
        </p:txBody>
      </p:sp>
      <p:sp>
        <p:nvSpPr>
          <p:cNvPr id="14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dirty="0" smtClean="0"/>
              <a:t>Podział leków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Z nami wybierzesz odpowiednie tabletki na odchudzanie ...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1" y="1571612"/>
            <a:ext cx="9144061" cy="5143536"/>
          </a:xfrm>
          <a:prstGeom prst="rect">
            <a:avLst/>
          </a:prstGeom>
          <a:noFill/>
        </p:spPr>
      </p:pic>
      <p:sp>
        <p:nvSpPr>
          <p:cNvPr id="31746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NLPZ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lvl="1" eaLnBrk="1" hangingPunct="1">
              <a:buFont typeface="Wingdings 2" pitchFamily="18" charset="2"/>
              <a:buNone/>
              <a:defRPr/>
            </a:pPr>
            <a:endParaRPr lang="pl-PL" sz="2400" b="1" dirty="0" smtClean="0"/>
          </a:p>
          <a:p>
            <a:pPr lvl="1" eaLnBrk="1" hangingPunct="1">
              <a:buFont typeface="Wingdings 2" pitchFamily="18" charset="2"/>
              <a:buNone/>
              <a:defRPr/>
            </a:pPr>
            <a:endParaRPr lang="pl-PL" sz="2400" b="1" dirty="0" smtClean="0"/>
          </a:p>
          <a:p>
            <a:pPr lvl="1" eaLnBrk="1" hangingPunct="1">
              <a:buFont typeface="Wingdings 2" pitchFamily="18" charset="2"/>
              <a:buNone/>
              <a:defRPr/>
            </a:pPr>
            <a:endParaRPr lang="pl-PL" sz="2400" b="1" dirty="0" smtClean="0"/>
          </a:p>
          <a:p>
            <a:pPr lvl="1" eaLnBrk="1" hangingPunct="1">
              <a:buFont typeface="Wingdings 2" pitchFamily="18" charset="2"/>
              <a:buNone/>
              <a:defRPr/>
            </a:pPr>
            <a:endParaRPr lang="pl-PL" sz="2400" b="1" dirty="0" smtClean="0"/>
          </a:p>
          <a:p>
            <a:pPr marL="273050" lvl="1" algn="ctr" eaLnBrk="1" hangingPunct="1">
              <a:buFont typeface="Wingdings 2" pitchFamily="18" charset="2"/>
              <a:buNone/>
              <a:defRPr/>
            </a:pPr>
            <a:r>
              <a:rPr lang="pl-PL" sz="4000" b="1" dirty="0" smtClean="0"/>
              <a:t>Pamiętaj o efekcie pułapowym!</a:t>
            </a:r>
          </a:p>
          <a:p>
            <a:pPr eaLnBrk="1" hangingPunct="1">
              <a:defRPr/>
            </a:pPr>
            <a:endParaRPr lang="pl-PL" b="1" dirty="0" smtClean="0"/>
          </a:p>
          <a:p>
            <a:pPr eaLnBrk="1" hangingPunct="1">
              <a:defRPr/>
            </a:pPr>
            <a:endParaRPr lang="pl-PL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Ibuprofen - kiedy</a:t>
            </a:r>
          </a:p>
        </p:txBody>
      </p:sp>
      <p:sp>
        <p:nvSpPr>
          <p:cNvPr id="3584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214563"/>
            <a:ext cx="8153400" cy="3881437"/>
          </a:xfrm>
        </p:spPr>
        <p:txBody>
          <a:bodyPr/>
          <a:lstStyle/>
          <a:p>
            <a:pPr eaLnBrk="1" hangingPunct="1"/>
            <a:r>
              <a:rPr lang="pl-PL" smtClean="0"/>
              <a:t>Ból o małym i średnim nasileniu</a:t>
            </a:r>
          </a:p>
          <a:p>
            <a:pPr eaLnBrk="1" hangingPunct="1"/>
            <a:r>
              <a:rPr lang="pl-PL" smtClean="0"/>
              <a:t>Ból głowy migrenowy i napięciowy</a:t>
            </a:r>
          </a:p>
          <a:p>
            <a:pPr eaLnBrk="1" hangingPunct="1"/>
            <a:r>
              <a:rPr lang="pl-PL" smtClean="0"/>
              <a:t>Ból zęba</a:t>
            </a:r>
          </a:p>
          <a:p>
            <a:pPr eaLnBrk="1" hangingPunct="1"/>
            <a:r>
              <a:rPr lang="pl-PL" smtClean="0"/>
              <a:t>Ból menstruacyjny</a:t>
            </a:r>
          </a:p>
          <a:p>
            <a:pPr eaLnBrk="1" hangingPunct="1"/>
            <a:r>
              <a:rPr lang="pl-PL" smtClean="0"/>
              <a:t>Ból mięsni i stawów</a:t>
            </a:r>
          </a:p>
          <a:p>
            <a:pPr eaLnBrk="1" hangingPunct="1"/>
            <a:r>
              <a:rPr lang="pl-PL" smtClean="0"/>
              <a:t>Przeciwbólowo i przeciwzapalnie z RZS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Ibuprofen - przeciwwskazania</a:t>
            </a:r>
          </a:p>
        </p:txBody>
      </p:sp>
      <p:sp>
        <p:nvSpPr>
          <p:cNvPr id="36867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500313"/>
            <a:ext cx="8153400" cy="3595687"/>
          </a:xfrm>
        </p:spPr>
        <p:txBody>
          <a:bodyPr/>
          <a:lstStyle/>
          <a:p>
            <a:pPr eaLnBrk="1" hangingPunct="1"/>
            <a:r>
              <a:rPr lang="pl-PL" smtClean="0"/>
              <a:t>Czynna choroba wrzodowa</a:t>
            </a:r>
          </a:p>
          <a:p>
            <a:pPr eaLnBrk="1" hangingPunct="1"/>
            <a:r>
              <a:rPr lang="pl-PL" smtClean="0"/>
              <a:t>Niewydolność wątroby, nerek, serca</a:t>
            </a:r>
          </a:p>
          <a:p>
            <a:pPr eaLnBrk="1" hangingPunct="1"/>
            <a:r>
              <a:rPr lang="pl-PL" smtClean="0"/>
              <a:t>Ostrożnie u osób z przewlekłymi chorobami przewodu pokarmowego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Ibuprofen - dawkowanie</a:t>
            </a:r>
          </a:p>
        </p:txBody>
      </p:sp>
      <p:sp>
        <p:nvSpPr>
          <p:cNvPr id="37891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625" y="2357438"/>
            <a:ext cx="8337550" cy="3738562"/>
          </a:xfrm>
        </p:spPr>
        <p:txBody>
          <a:bodyPr/>
          <a:lstStyle/>
          <a:p>
            <a:pPr eaLnBrk="1" hangingPunct="1"/>
            <a:r>
              <a:rPr lang="pl-PL" sz="2800" smtClean="0"/>
              <a:t>Dorośli maksymalnie dobowo – 3,2 g</a:t>
            </a:r>
          </a:p>
          <a:p>
            <a:pPr eaLnBrk="1" hangingPunct="1"/>
            <a:r>
              <a:rPr lang="pl-PL" sz="2800" smtClean="0"/>
              <a:t>W RZS: 200 – 800 mg 3 razy na dobę</a:t>
            </a:r>
          </a:p>
          <a:p>
            <a:pPr eaLnBrk="1" hangingPunct="1"/>
            <a:r>
              <a:rPr lang="pl-PL" sz="2800" smtClean="0"/>
              <a:t>Przeciwbólowo: 200 – 400 mg 4 – 6 razy na dobę</a:t>
            </a:r>
          </a:p>
          <a:p>
            <a:pPr eaLnBrk="1" hangingPunct="1"/>
            <a:r>
              <a:rPr lang="pl-PL" sz="2800" smtClean="0"/>
              <a:t>Ból menstruacyjny: 400 mg 4 razy na dobę</a:t>
            </a:r>
          </a:p>
          <a:p>
            <a:pPr eaLnBrk="1" hangingPunct="1"/>
            <a:endParaRPr lang="pl-PL" sz="32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Ketoprofen - kiedy? </a:t>
            </a:r>
          </a:p>
        </p:txBody>
      </p:sp>
      <p:sp>
        <p:nvSpPr>
          <p:cNvPr id="41987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928813"/>
            <a:ext cx="8153400" cy="4167187"/>
          </a:xfrm>
        </p:spPr>
        <p:txBody>
          <a:bodyPr/>
          <a:lstStyle/>
          <a:p>
            <a:pPr marL="266700" indent="-266700" eaLnBrk="1" hangingPunct="1"/>
            <a:r>
              <a:rPr lang="pl-PL" smtClean="0"/>
              <a:t>Leczenie objawowe zapalnych i zwyrodnieniowych chorób reumatycznych układu kostnego oraz łagodzenie niektórych zespołów bólowych</a:t>
            </a:r>
          </a:p>
          <a:p>
            <a:pPr marL="266700" indent="-266700" eaLnBrk="1" hangingPunct="1"/>
            <a:r>
              <a:rPr lang="pl-PL" smtClean="0"/>
              <a:t>Wskazania do podawania domięśniowego: reumatoidalne zapalenie stawów; choroba zwyrodnieniowa stawów; bóle o umiarkowanym nasileniu</a:t>
            </a:r>
          </a:p>
          <a:p>
            <a:pPr marL="266700" indent="-266700" eaLnBrk="1" hangingPunct="1"/>
            <a:r>
              <a:rPr lang="pl-PL" smtClean="0"/>
              <a:t>Wskazania do podawania dożylnego: bóle po zabiegach chirurgicznych</a:t>
            </a:r>
          </a:p>
          <a:p>
            <a:pPr marL="266700" indent="-266700" eaLnBrk="1" hangingPunct="1"/>
            <a:endParaRPr lang="pl-PL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Ketoprofen - przeciwwskazania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altLang="pl-PL" sz="3200" dirty="0" smtClean="0"/>
              <a:t>Niewydolność nerek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altLang="pl-PL" sz="3200" dirty="0" smtClean="0"/>
              <a:t>Niewydolność wątroby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altLang="pl-PL" sz="3200" dirty="0" smtClean="0"/>
              <a:t>Stan po transplantacji nerek lub wątroby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sz="3200" dirty="0" smtClean="0"/>
              <a:t>Dzieci &lt;15 lat</a:t>
            </a:r>
            <a:endParaRPr lang="pl-PL" altLang="pl-PL" sz="3200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altLang="pl-PL" sz="3200" dirty="0" smtClean="0"/>
              <a:t>Astma, polipy nosa, alergia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sz="3200" dirty="0" smtClean="0"/>
              <a:t>Czynna lub występująca w przeszłości nawracająca choroba wrzodowa żołądka i (lub) dwunastnicy lub krwawienie z przewodu pokarmowego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sz="3200" dirty="0" smtClean="0"/>
              <a:t>Krwawienie mózgowe lub jakiegokolwiek czynne krwawienie</a:t>
            </a:r>
            <a:endParaRPr lang="pl-PL" altLang="pl-PL" sz="3200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pl-PL" altLang="pl-PL" sz="3200" dirty="0" smtClean="0">
              <a:latin typeface="Comic Sans MS" pitchFamily="66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Ketoprofen - ostrożnie </a:t>
            </a:r>
          </a:p>
        </p:txBody>
      </p:sp>
      <p:sp>
        <p:nvSpPr>
          <p:cNvPr id="44035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42938" y="2571750"/>
            <a:ext cx="8153400" cy="3971925"/>
          </a:xfrm>
        </p:spPr>
        <p:txBody>
          <a:bodyPr/>
          <a:lstStyle/>
          <a:p>
            <a:pPr eaLnBrk="1" hangingPunct="1"/>
            <a:r>
              <a:rPr lang="pl-PL" smtClean="0"/>
              <a:t>Każda dawka 2 ml zawiera 0,2 g etanolu, co może być szkodliwe dla pacjentów z chorobą alkoholową, u pacjentek w ciąży lub karmiących piersią, a także u dzieci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Ketoprofen - podaż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000250"/>
            <a:ext cx="8153400" cy="4095750"/>
          </a:xfrm>
        </p:spPr>
        <p:txBody>
          <a:bodyPr>
            <a:normAutofit fontScale="77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Domięśniowo: 100 mg 1-2 razy na dobę. 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Dożylnie 100-200 mg po uzupełnieniu do 100 ml 0,9% roztworem </a:t>
            </a:r>
            <a:r>
              <a:rPr lang="pl-PL" dirty="0" err="1" smtClean="0"/>
              <a:t>NaCl</a:t>
            </a:r>
            <a:r>
              <a:rPr lang="pl-PL" dirty="0" smtClean="0"/>
              <a:t>, podawać w ciągu 0,5-1 h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Maksymalna dawka dobowa wynosi 200 mg na dobę - przed rozpoczęciem leczenia dawką 200 mg na dobę należy dokładnie rozważyć stosunek ryzyka do korzyści, a </a:t>
            </a:r>
            <a:r>
              <a:rPr lang="pl-PL" b="1" dirty="0" smtClean="0"/>
              <a:t>stosowanie większej dawki nie jest zalecane</a:t>
            </a:r>
            <a:r>
              <a:rPr lang="pl-PL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err="1" smtClean="0"/>
              <a:t>Ketoprofen</a:t>
            </a:r>
            <a:r>
              <a:rPr lang="pl-PL" dirty="0" smtClean="0"/>
              <a:t> można podawać jednocześnie z lekami przeciwbólowymi o działaniu ośrodkowym </a:t>
            </a:r>
            <a:r>
              <a:rPr lang="pl-PL" b="1" dirty="0" smtClean="0"/>
              <a:t>- roztwór można zmieszać w tej samej butelce z morfiną</a:t>
            </a:r>
            <a:endParaRPr lang="pl-PL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b="1" dirty="0" smtClean="0"/>
              <a:t>Nie wolno </a:t>
            </a:r>
            <a:r>
              <a:rPr lang="pl-PL" dirty="0" smtClean="0"/>
              <a:t>mieszać w tej samej butelce roztworu </a:t>
            </a:r>
            <a:r>
              <a:rPr lang="pl-PL" dirty="0" err="1" smtClean="0"/>
              <a:t>tramadolu</a:t>
            </a:r>
            <a:r>
              <a:rPr lang="pl-PL" dirty="0" smtClean="0"/>
              <a:t> i </a:t>
            </a:r>
            <a:r>
              <a:rPr lang="pl-PL" dirty="0" err="1" smtClean="0"/>
              <a:t>ketoprofenu</a:t>
            </a:r>
            <a:r>
              <a:rPr lang="pl-PL" dirty="0" smtClean="0"/>
              <a:t> ze względu na możliwość wytrącenia osadu</a:t>
            </a:r>
            <a:endParaRPr lang="pl-P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Ketoprofen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14925"/>
          </a:xfrm>
        </p:spPr>
        <p:txBody>
          <a:bodyPr>
            <a:normAutofit fontScale="92500" lnSpcReduction="10000"/>
          </a:bodyPr>
          <a:lstStyle/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b="1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b="1" dirty="0" smtClean="0"/>
              <a:t>Maksymalnie 200 mg na dobę</a:t>
            </a:r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b="1" dirty="0" smtClean="0"/>
              <a:t>Maksymalnie 48 godzin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dirty="0" smtClean="0"/>
              <a:t>5 dni stosowania to owrzodzenia w przewodzie pokarmowym u 20-40% pacjentów!</a:t>
            </a:r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dirty="0" smtClean="0"/>
              <a:t>Znasz pacjenta, który codziennie od kilku miesięcy czy lat „pochłania” </a:t>
            </a:r>
            <a:r>
              <a:rPr lang="pl-PL" sz="3500" b="1" dirty="0" smtClean="0"/>
              <a:t>po 3 - 4 tabletki?</a:t>
            </a:r>
            <a:endParaRPr lang="pl-PL" b="1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dirty="0" smtClean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1400" dirty="0" err="1" smtClean="0">
                <a:solidFill>
                  <a:schemeClr val="bg1">
                    <a:lumMod val="75000"/>
                  </a:schemeClr>
                </a:solidFill>
              </a:rPr>
              <a:t>Stoltz</a:t>
            </a:r>
            <a:r>
              <a:rPr lang="pl-PL" sz="1400" dirty="0" smtClean="0">
                <a:solidFill>
                  <a:schemeClr val="bg1">
                    <a:lumMod val="75000"/>
                  </a:schemeClr>
                </a:solidFill>
              </a:rPr>
              <a:t> RR, Harris SI, </a:t>
            </a:r>
            <a:r>
              <a:rPr lang="pl-PL" sz="1400" dirty="0" err="1" smtClean="0">
                <a:solidFill>
                  <a:schemeClr val="bg1">
                    <a:lumMod val="75000"/>
                  </a:schemeClr>
                </a:solidFill>
              </a:rPr>
              <a:t>Kuss</a:t>
            </a:r>
            <a:r>
              <a:rPr lang="pl-PL" sz="1400" dirty="0" smtClean="0">
                <a:solidFill>
                  <a:schemeClr val="bg1">
                    <a:lumMod val="75000"/>
                  </a:schemeClr>
                </a:solidFill>
              </a:rPr>
              <a:t> ME et al. Upper GI </a:t>
            </a:r>
            <a:r>
              <a:rPr lang="pl-PL" sz="1400" dirty="0" err="1" smtClean="0">
                <a:solidFill>
                  <a:schemeClr val="bg1">
                    <a:lumMod val="75000"/>
                  </a:schemeClr>
                </a:solidFill>
              </a:rPr>
              <a:t>mucosal</a:t>
            </a:r>
            <a:r>
              <a:rPr lang="pl-PL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l-PL" sz="1400" dirty="0" err="1" smtClean="0">
                <a:solidFill>
                  <a:schemeClr val="bg1">
                    <a:lumMod val="75000"/>
                  </a:schemeClr>
                </a:solidFill>
              </a:rPr>
              <a:t>effects</a:t>
            </a:r>
            <a:r>
              <a:rPr lang="pl-PL" sz="1400" dirty="0" smtClean="0">
                <a:solidFill>
                  <a:schemeClr val="bg1">
                    <a:lumMod val="75000"/>
                  </a:schemeClr>
                </a:solidFill>
              </a:rPr>
              <a:t> of </a:t>
            </a:r>
            <a:r>
              <a:rPr lang="pl-PL" sz="1400" dirty="0" err="1" smtClean="0">
                <a:solidFill>
                  <a:schemeClr val="bg1">
                    <a:lumMod val="75000"/>
                  </a:schemeClr>
                </a:solidFill>
              </a:rPr>
              <a:t>parecoxib</a:t>
            </a:r>
            <a:r>
              <a:rPr lang="pl-PL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l-PL" sz="1400" dirty="0" err="1" smtClean="0">
                <a:solidFill>
                  <a:schemeClr val="bg1">
                    <a:lumMod val="75000"/>
                  </a:schemeClr>
                </a:solidFill>
              </a:rPr>
              <a:t>sodium</a:t>
            </a:r>
            <a:r>
              <a:rPr lang="pl-PL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l-PL" sz="1400" dirty="0" err="1" smtClean="0">
                <a:solidFill>
                  <a:schemeClr val="bg1">
                    <a:lumMod val="75000"/>
                  </a:schemeClr>
                </a:solidFill>
              </a:rPr>
              <a:t>in</a:t>
            </a:r>
            <a:r>
              <a:rPr lang="pl-PL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l-PL" sz="1400" dirty="0" err="1" smtClean="0">
                <a:solidFill>
                  <a:schemeClr val="bg1">
                    <a:lumMod val="75000"/>
                  </a:schemeClr>
                </a:solidFill>
              </a:rPr>
              <a:t>healthy</a:t>
            </a:r>
            <a:r>
              <a:rPr lang="pl-PL" sz="14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l-PL" sz="1400" dirty="0" err="1" smtClean="0">
                <a:solidFill>
                  <a:schemeClr val="bg1">
                    <a:lumMod val="75000"/>
                  </a:schemeClr>
                </a:solidFill>
              </a:rPr>
              <a:t>elderly</a:t>
            </a:r>
            <a:endParaRPr lang="pl-PL" sz="14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subjects. The American Journal of Gastroenterology 2002; 97(1): 65e71</a:t>
            </a:r>
            <a:endParaRPr lang="pl-PL" sz="14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dirty="0" smtClean="0"/>
              <a:t>Nieopioidowe leki </a:t>
            </a:r>
            <a:r>
              <a:rPr lang="pl-PL" dirty="0" err="1" smtClean="0"/>
              <a:t>przeciwbólwe</a:t>
            </a:r>
            <a:endParaRPr lang="pl-PL" dirty="0" smtClean="0"/>
          </a:p>
        </p:txBody>
      </p:sp>
      <p:pic>
        <p:nvPicPr>
          <p:cNvPr id="1026" name="Picture 2" descr="Znalezione obrazy dla zapytania bó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928802"/>
            <a:ext cx="6096000" cy="40481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dirty="0" smtClean="0"/>
              <a:t>Paracetamol - kiedy?</a:t>
            </a:r>
          </a:p>
        </p:txBody>
      </p:sp>
      <p:sp>
        <p:nvSpPr>
          <p:cNvPr id="32771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000250"/>
            <a:ext cx="8153400" cy="4095750"/>
          </a:xfrm>
        </p:spPr>
        <p:txBody>
          <a:bodyPr/>
          <a:lstStyle/>
          <a:p>
            <a:pPr eaLnBrk="1" hangingPunct="1"/>
            <a:r>
              <a:rPr lang="pl-PL" smtClean="0"/>
              <a:t>Ból o słabym lub umiarkowanym nasileniu</a:t>
            </a:r>
          </a:p>
          <a:p>
            <a:pPr eaLnBrk="1" hangingPunct="1"/>
            <a:r>
              <a:rPr lang="pl-PL" smtClean="0"/>
              <a:t>Gorączka</a:t>
            </a:r>
          </a:p>
          <a:p>
            <a:pPr eaLnBrk="1" hangingPunct="1"/>
            <a:r>
              <a:rPr lang="pl-PL" smtClean="0"/>
              <a:t>Ból menstruacyjny</a:t>
            </a:r>
          </a:p>
          <a:p>
            <a:pPr eaLnBrk="1" hangingPunct="1"/>
            <a:r>
              <a:rPr lang="pl-PL" smtClean="0"/>
              <a:t>Ból migrenowy</a:t>
            </a:r>
          </a:p>
          <a:p>
            <a:pPr eaLnBrk="1" hangingPunct="1"/>
            <a:r>
              <a:rPr lang="pl-PL" smtClean="0"/>
              <a:t>Ból nowotworowy </a:t>
            </a:r>
          </a:p>
          <a:p>
            <a:pPr eaLnBrk="1" hangingPunct="1"/>
            <a:endParaRPr lang="pl-PL" smtClean="0"/>
          </a:p>
          <a:p>
            <a:pPr algn="ctr" eaLnBrk="1" hangingPunct="1">
              <a:buFont typeface="Wingdings" pitchFamily="2" charset="2"/>
              <a:buNone/>
            </a:pPr>
            <a:r>
              <a:rPr lang="pl-PL" sz="3600" smtClean="0"/>
              <a:t>Nie ma działania przeciwzapalnego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Paracetamol - przeciwwskazania</a:t>
            </a:r>
          </a:p>
        </p:txBody>
      </p:sp>
      <p:sp>
        <p:nvSpPr>
          <p:cNvPr id="33795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500313"/>
            <a:ext cx="8153400" cy="3595687"/>
          </a:xfrm>
        </p:spPr>
        <p:txBody>
          <a:bodyPr/>
          <a:lstStyle/>
          <a:p>
            <a:pPr eaLnBrk="1" hangingPunct="1"/>
            <a:r>
              <a:rPr lang="pl-PL" smtClean="0"/>
              <a:t>Nie dla dzieci poniżej 3 m.ż.</a:t>
            </a:r>
          </a:p>
          <a:p>
            <a:pPr eaLnBrk="1" hangingPunct="1"/>
            <a:r>
              <a:rPr lang="pl-PL" smtClean="0"/>
              <a:t>Niewydolność nerek</a:t>
            </a:r>
          </a:p>
          <a:p>
            <a:pPr eaLnBrk="1" hangingPunct="1"/>
            <a:r>
              <a:rPr lang="pl-PL" smtClean="0"/>
              <a:t>Ostrożnie u niedożywionych, w chorobie alkoholowej oraz u odwodnionych</a:t>
            </a:r>
          </a:p>
          <a:p>
            <a:pPr eaLnBrk="1" hangingPunct="1"/>
            <a:endParaRPr lang="pl-PL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Paracetamol - dawkowanie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pl-PL" sz="2400" dirty="0" smtClean="0"/>
              <a:t>Dawkowanie:</a:t>
            </a:r>
          </a:p>
          <a:p>
            <a:pPr eaLnBrk="1" hangingPunct="1">
              <a:defRPr/>
            </a:pPr>
            <a:r>
              <a:rPr lang="pl-PL" sz="2400" dirty="0" smtClean="0"/>
              <a:t>Dorośli: dawka pojedyncza 500 – 1000 mg co 6 – 8 h. </a:t>
            </a:r>
          </a:p>
          <a:p>
            <a:pPr eaLnBrk="1" hangingPunct="1">
              <a:defRPr/>
            </a:pPr>
            <a:r>
              <a:rPr lang="pl-PL" sz="2400" dirty="0" smtClean="0"/>
              <a:t>Max 4 g na dobę lub 2,5 g na dobę jeśli stosowany jest przez kilka dni</a:t>
            </a:r>
          </a:p>
          <a:p>
            <a:pPr eaLnBrk="1" hangingPunct="1">
              <a:defRPr/>
            </a:pPr>
            <a:r>
              <a:rPr lang="pl-PL" sz="2400" dirty="0" smtClean="0"/>
              <a:t>Dzieci: całkowita dawka dzienna do 50 mg/kg </a:t>
            </a:r>
            <a:r>
              <a:rPr lang="pl-PL" sz="2400" dirty="0" err="1" smtClean="0"/>
              <a:t>m.c</a:t>
            </a:r>
            <a:r>
              <a:rPr lang="pl-PL" sz="2400" dirty="0" smtClean="0"/>
              <a:t> w 2 - 3 dawkach</a:t>
            </a:r>
          </a:p>
          <a:p>
            <a:pPr eaLnBrk="1" hangingPunct="1">
              <a:defRPr/>
            </a:pPr>
            <a:r>
              <a:rPr lang="pl-PL" sz="2400" dirty="0" smtClean="0"/>
              <a:t>Niemowlęta: 2 - 3 x 125mg w czopku na dobę</a:t>
            </a:r>
          </a:p>
          <a:p>
            <a:pPr eaLnBrk="1" hangingPunct="1">
              <a:defRPr/>
            </a:pPr>
            <a:r>
              <a:rPr lang="pl-PL" sz="2400" dirty="0" smtClean="0"/>
              <a:t>Małe dzieci (1 - 5 </a:t>
            </a:r>
            <a:r>
              <a:rPr lang="pl-PL" sz="2400" dirty="0" err="1" smtClean="0"/>
              <a:t>r.ż</a:t>
            </a:r>
            <a:r>
              <a:rPr lang="pl-PL" sz="2400" dirty="0" smtClean="0"/>
              <a:t>.): 2 - 3 x 250 mg w czopku na dobę</a:t>
            </a:r>
          </a:p>
          <a:p>
            <a:pPr eaLnBrk="1" hangingPunct="1">
              <a:defRPr/>
            </a:pPr>
            <a:r>
              <a:rPr lang="pl-PL" sz="2400" dirty="0" smtClean="0"/>
              <a:t>Dzieci w wieku szkolnym (6-12 </a:t>
            </a:r>
            <a:r>
              <a:rPr lang="pl-PL" sz="2400" dirty="0" err="1" smtClean="0"/>
              <a:t>r.ż</a:t>
            </a:r>
            <a:r>
              <a:rPr lang="pl-PL" sz="2400" dirty="0" smtClean="0"/>
              <a:t>.): 2 - 3 x 250 – 400 mg w czopku lub </a:t>
            </a:r>
            <a:r>
              <a:rPr lang="pl-PL" sz="2400" dirty="0" err="1" smtClean="0"/>
              <a:t>tbl</a:t>
            </a:r>
            <a:r>
              <a:rPr lang="pl-PL" sz="2400" dirty="0" smtClean="0"/>
              <a:t>/d</a:t>
            </a:r>
          </a:p>
          <a:p>
            <a:pPr eaLnBrk="1" hangingPunct="1">
              <a:defRPr/>
            </a:pPr>
            <a:endParaRPr lang="pl-PL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Metamizol - kiedy</a:t>
            </a:r>
          </a:p>
        </p:txBody>
      </p:sp>
      <p:sp>
        <p:nvSpPr>
          <p:cNvPr id="38915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214563"/>
            <a:ext cx="8153400" cy="3881437"/>
          </a:xfrm>
        </p:spPr>
        <p:txBody>
          <a:bodyPr/>
          <a:lstStyle/>
          <a:p>
            <a:pPr eaLnBrk="1" hangingPunct="1"/>
            <a:r>
              <a:rPr lang="pl-PL" dirty="0" smtClean="0"/>
              <a:t>Działa przeciwbólowo, przeciwgorączkowo oraz spazmolitycznie</a:t>
            </a:r>
          </a:p>
          <a:p>
            <a:pPr eaLnBrk="1" hangingPunct="1"/>
            <a:r>
              <a:rPr lang="pl-PL" dirty="0" smtClean="0"/>
              <a:t>Ból różnego pochodzenia nie ustępujący po innych lekach</a:t>
            </a:r>
          </a:p>
          <a:p>
            <a:pPr eaLnBrk="1" hangingPunct="1"/>
            <a:r>
              <a:rPr lang="pl-PL" dirty="0" smtClean="0"/>
              <a:t>Gorączka</a:t>
            </a:r>
          </a:p>
          <a:p>
            <a:pPr eaLnBrk="1" hangingPunct="1"/>
            <a:endParaRPr lang="pl-PL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Metamizol - przeciwwskazania</a:t>
            </a:r>
          </a:p>
        </p:txBody>
      </p:sp>
      <p:sp>
        <p:nvSpPr>
          <p:cNvPr id="39939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928813"/>
            <a:ext cx="8153400" cy="4167187"/>
          </a:xfrm>
        </p:spPr>
        <p:txBody>
          <a:bodyPr/>
          <a:lstStyle/>
          <a:p>
            <a:pPr eaLnBrk="1" hangingPunct="1"/>
            <a:r>
              <a:rPr lang="pl-PL" b="1" dirty="0" smtClean="0"/>
              <a:t>Zażywanie </a:t>
            </a:r>
            <a:r>
              <a:rPr lang="pl-PL" b="1" dirty="0" err="1" smtClean="0"/>
              <a:t>cyklosporyny</a:t>
            </a:r>
            <a:endParaRPr lang="pl-PL" b="1" dirty="0" smtClean="0"/>
          </a:p>
          <a:p>
            <a:pPr eaLnBrk="1" hangingPunct="1"/>
            <a:r>
              <a:rPr lang="pl-PL" dirty="0" smtClean="0"/>
              <a:t>Niewydolność nerek, serca lub wątroby</a:t>
            </a:r>
          </a:p>
          <a:p>
            <a:pPr eaLnBrk="1" hangingPunct="1"/>
            <a:r>
              <a:rPr lang="pl-PL" dirty="0" smtClean="0"/>
              <a:t>Zmiany w obrazie morfologicznym krwi</a:t>
            </a:r>
          </a:p>
          <a:p>
            <a:pPr eaLnBrk="1" hangingPunct="1"/>
            <a:r>
              <a:rPr lang="pl-PL" dirty="0" smtClean="0"/>
              <a:t>Nie dla dzieci poniżej 1 </a:t>
            </a:r>
            <a:r>
              <a:rPr lang="pl-PL" dirty="0" err="1" smtClean="0"/>
              <a:t>r.ż</a:t>
            </a:r>
            <a:r>
              <a:rPr lang="pl-PL" dirty="0" smtClean="0"/>
              <a:t>.</a:t>
            </a:r>
          </a:p>
          <a:p>
            <a:pPr eaLnBrk="1" hangingPunct="1"/>
            <a:r>
              <a:rPr lang="pl-PL" dirty="0" smtClean="0"/>
              <a:t>Ostrożnie u pacjentów w </a:t>
            </a:r>
            <a:r>
              <a:rPr lang="pl-PL" dirty="0" err="1" smtClean="0"/>
              <a:t>niedociśnieniem</a:t>
            </a:r>
            <a:endParaRPr lang="pl-PL" dirty="0" smtClean="0"/>
          </a:p>
          <a:p>
            <a:pPr eaLnBrk="1" hangingPunct="1"/>
            <a:r>
              <a:rPr lang="pl-PL" dirty="0" smtClean="0"/>
              <a:t>Ostrożnie przy chorobie wrzodowej</a:t>
            </a:r>
          </a:p>
          <a:p>
            <a:pPr eaLnBrk="1" hangingPunct="1"/>
            <a:r>
              <a:rPr lang="pl-PL" dirty="0" smtClean="0"/>
              <a:t>Maksymalnie stosować przez 7 dni</a:t>
            </a:r>
          </a:p>
          <a:p>
            <a:pPr eaLnBrk="1" hangingPunct="1"/>
            <a:endParaRPr lang="pl-PL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Metamizol - dawkowanie</a:t>
            </a:r>
          </a:p>
        </p:txBody>
      </p:sp>
      <p:sp>
        <p:nvSpPr>
          <p:cNvPr id="4096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357438"/>
            <a:ext cx="8153400" cy="3738562"/>
          </a:xfrm>
        </p:spPr>
        <p:txBody>
          <a:bodyPr/>
          <a:lstStyle/>
          <a:p>
            <a:pPr eaLnBrk="1" hangingPunct="1"/>
            <a:r>
              <a:rPr lang="pl-PL" smtClean="0"/>
              <a:t>Dorośli doustnie jednorazowo 0,5 – 1 g a maksymalna dawka dobowa to 3 g</a:t>
            </a:r>
          </a:p>
          <a:p>
            <a:pPr eaLnBrk="1" hangingPunct="1"/>
            <a:r>
              <a:rPr lang="pl-PL" smtClean="0"/>
              <a:t>Dożylnie – rozcieńczone i powoli, maksymalna dawka dobowa to 5 g</a:t>
            </a:r>
          </a:p>
          <a:p>
            <a:pPr eaLnBrk="1" hangingPunct="1"/>
            <a:endParaRPr lang="pl-PL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Opioidy</a:t>
            </a:r>
          </a:p>
        </p:txBody>
      </p:sp>
      <p:pic>
        <p:nvPicPr>
          <p:cNvPr id="47107" name="Picture 2" descr="Znalezione obrazy dla zapytania morfina"/>
          <p:cNvPicPr>
            <a:picLocks noChangeAspect="1" noChangeArrowheads="1"/>
          </p:cNvPicPr>
          <p:nvPr/>
        </p:nvPicPr>
        <p:blipFill>
          <a:blip r:embed="rId2"/>
          <a:srcRect l="7277" t="6792" r="7722" b="16257"/>
          <a:stretch>
            <a:fillRect/>
          </a:stretch>
        </p:blipFill>
        <p:spPr bwMode="auto">
          <a:xfrm>
            <a:off x="2000250" y="1571625"/>
            <a:ext cx="485775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Morfina - kiedy?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dirty="0" smtClean="0"/>
          </a:p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dirty="0" smtClean="0"/>
              <a:t>Ból ostry i przewlekły o nasileniu od umiarkowanego do silnego, który nie ustępuje po zastosowaniu leków przeciwbólowych innych niż opioidowe. Morfina jest stosowana we wszystkich rodzajach bólu, w tym pooperacyjnych i przewlekłych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Morfina - przeciwwskazania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10000"/>
          </a:bodyPr>
          <a:lstStyle/>
          <a:p>
            <a:pPr marL="266700" indent="-26670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b="1" dirty="0" smtClean="0"/>
              <a:t>Zażywanie </a:t>
            </a:r>
            <a:r>
              <a:rPr lang="pl-PL" b="1" dirty="0" err="1" smtClean="0"/>
              <a:t>diklofenaku</a:t>
            </a:r>
            <a:r>
              <a:rPr lang="pl-PL" b="1" dirty="0" smtClean="0"/>
              <a:t> – nie wolno łączyć!</a:t>
            </a:r>
          </a:p>
          <a:p>
            <a:pPr marL="266700" indent="-26670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Nadwrażliwość na siarczan morfiny lub na którąkolwiek substancję pomocniczą</a:t>
            </a:r>
          </a:p>
          <a:p>
            <a:pPr marL="266700" indent="-26670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Upośledzenie oddychania lub choroba </a:t>
            </a:r>
            <a:r>
              <a:rPr lang="pl-PL" dirty="0" err="1" smtClean="0"/>
              <a:t>obturacyjna</a:t>
            </a:r>
            <a:r>
              <a:rPr lang="pl-PL" dirty="0" smtClean="0"/>
              <a:t> górnych dróg oddechowych</a:t>
            </a:r>
          </a:p>
          <a:p>
            <a:pPr marL="266700" indent="-26670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Ostre zatrucie alkoholem</a:t>
            </a:r>
          </a:p>
          <a:p>
            <a:pPr marL="266700" indent="-26670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Stosowanie inhibitorów MAO i okres 2 tyg. po ich odstawieniu</a:t>
            </a:r>
          </a:p>
          <a:p>
            <a:pPr marL="266700" indent="-26670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Stany chorobowe przebiegające z drgawkami</a:t>
            </a:r>
          </a:p>
          <a:p>
            <a:pPr marL="266700" indent="-26670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Urazy głowy, podwyższone ciśnienie wewnątrzczaszkowe</a:t>
            </a:r>
          </a:p>
          <a:p>
            <a:pPr marL="266700" indent="-26670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Śpiączka</a:t>
            </a:r>
          </a:p>
          <a:p>
            <a:pPr marL="266700" indent="-26670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pl-P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dirty="0" smtClean="0"/>
              <a:t>Morfina - ostrożnie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Stosować ostrożnie lub zmniejszonych dawkach u pacjentów: z </a:t>
            </a:r>
            <a:r>
              <a:rPr lang="pl-PL" dirty="0" err="1" smtClean="0"/>
              <a:t>niedociśnieniem</a:t>
            </a:r>
            <a:r>
              <a:rPr lang="pl-PL" dirty="0" smtClean="0"/>
              <a:t>, wstrząsem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Morfina może powodować zwiększenie ciśnienia w drogach żółciowych - u pacjentów z kolką wątrobową, innymi zaburzeniami funkcji dróg żółciowych, a także u pacjentów po zabiegu usunięcia pęcherzyka żółciowego morfina może nasilić dolegliwości bólowe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U pacjentów z zaburzeniem czynności nerek po podaniu morfiny stwierdzano długotrwałe zahamowanie czynności oddechowej o ciężkim przebiegu</a:t>
            </a:r>
            <a:endParaRPr lang="pl-P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dirty="0" smtClean="0"/>
              <a:t>Morfina - podaż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77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Dawkowanie dorośli: 2 – 8 mg </a:t>
            </a:r>
            <a:r>
              <a:rPr lang="pl-PL" dirty="0" err="1" smtClean="0"/>
              <a:t>i.v</a:t>
            </a:r>
            <a:r>
              <a:rPr lang="pl-PL" dirty="0" smtClean="0"/>
              <a:t>. (można powtarzać)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Dawkowanie dzieci:  0,1 – 0,2 na kg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Podaż z szybkością 2 mg/min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Leki wspomagające (</a:t>
            </a:r>
            <a:r>
              <a:rPr lang="pl-PL" dirty="0" err="1" smtClean="0"/>
              <a:t>benzodiazepiny</a:t>
            </a:r>
            <a:r>
              <a:rPr lang="pl-PL" dirty="0" smtClean="0"/>
              <a:t>, </a:t>
            </a:r>
            <a:r>
              <a:rPr lang="pl-PL" dirty="0" err="1" smtClean="0"/>
              <a:t>metoclopramid</a:t>
            </a:r>
            <a:r>
              <a:rPr lang="pl-PL" dirty="0" smtClean="0"/>
              <a:t>, leki rozkurczowe)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err="1" smtClean="0"/>
              <a:t>Metoclopramid</a:t>
            </a:r>
            <a:r>
              <a:rPr lang="pl-PL" dirty="0" smtClean="0"/>
              <a:t> może przyspieszać wchłanianie i nasilać działanie morfiny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Dorosłym pacjentom można zalecić rozcieńczenie zawartości ampułki wodą i zażycie doustne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pl-PL" dirty="0" smtClean="0"/>
              <a:t>Początek działania po podaniu </a:t>
            </a:r>
            <a:r>
              <a:rPr lang="pl-PL" dirty="0" err="1" smtClean="0"/>
              <a:t>i.m</a:t>
            </a:r>
            <a:r>
              <a:rPr lang="pl-PL" dirty="0" smtClean="0"/>
              <a:t>. lub </a:t>
            </a:r>
            <a:r>
              <a:rPr lang="pl-PL" dirty="0" err="1" smtClean="0"/>
              <a:t>s.c</a:t>
            </a:r>
            <a:r>
              <a:rPr lang="pl-PL" dirty="0" smtClean="0"/>
              <a:t>. występuje po 15 min, po wstrzyknięciu </a:t>
            </a:r>
            <a:r>
              <a:rPr lang="pl-PL" i="1" dirty="0" err="1" smtClean="0"/>
              <a:t>i.v</a:t>
            </a:r>
            <a:r>
              <a:rPr lang="pl-PL" i="1" dirty="0" smtClean="0"/>
              <a:t>.</a:t>
            </a:r>
            <a:r>
              <a:rPr lang="pl-PL" dirty="0" smtClean="0"/>
              <a:t> – po 2–3 min (maks. efekt występuje po ok. 30 min, co jest związane z wolnym przenikaniem przez barierę krew – mózg)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Fentanyl - kiedy</a:t>
            </a:r>
          </a:p>
        </p:txBody>
      </p:sp>
      <p:sp>
        <p:nvSpPr>
          <p:cNvPr id="52227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1928813"/>
            <a:ext cx="8153400" cy="4167187"/>
          </a:xfrm>
        </p:spPr>
        <p:txBody>
          <a:bodyPr/>
          <a:lstStyle/>
          <a:p>
            <a:pPr eaLnBrk="1" hangingPunct="1"/>
            <a:r>
              <a:rPr lang="pl-PL" smtClean="0"/>
              <a:t>W małych dawkach znoszenie bólu podczas krótkich zabiegów chirurgicznych</a:t>
            </a:r>
          </a:p>
          <a:p>
            <a:pPr eaLnBrk="1" hangingPunct="1"/>
            <a:r>
              <a:rPr lang="pl-PL" smtClean="0"/>
              <a:t>W dużych dawkach hamuje oddychanie przy stosowanym oddechu kontrolowanym</a:t>
            </a:r>
          </a:p>
          <a:p>
            <a:pPr eaLnBrk="1" hangingPunct="1"/>
            <a:r>
              <a:rPr lang="pl-PL" smtClean="0"/>
              <a:t>Analgosedacja przy znieczuleniu ogólnym</a:t>
            </a:r>
          </a:p>
          <a:p>
            <a:pPr eaLnBrk="1" hangingPunct="1"/>
            <a:r>
              <a:rPr lang="pl-PL" smtClean="0"/>
              <a:t>Silny ból urazowy lub stenokardialny</a:t>
            </a:r>
          </a:p>
          <a:p>
            <a:pPr eaLnBrk="1" hangingPunct="1"/>
            <a:endParaRPr lang="pl-PL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dirty="0" smtClean="0"/>
              <a:t>Fentanyl - przeciwwskazania</a:t>
            </a:r>
          </a:p>
        </p:txBody>
      </p:sp>
      <p:sp>
        <p:nvSpPr>
          <p:cNvPr id="53251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857500"/>
            <a:ext cx="8153400" cy="3238500"/>
          </a:xfrm>
        </p:spPr>
        <p:txBody>
          <a:bodyPr/>
          <a:lstStyle/>
          <a:p>
            <a:pPr eaLnBrk="1" hangingPunct="1"/>
            <a:r>
              <a:rPr lang="pl-PL" b="1" dirty="0" smtClean="0"/>
              <a:t>Nie łączyć z </a:t>
            </a:r>
            <a:r>
              <a:rPr lang="pl-PL" b="1" dirty="0" err="1" smtClean="0"/>
              <a:t>klarytromecyną</a:t>
            </a:r>
            <a:endParaRPr lang="pl-PL" b="1" dirty="0" smtClean="0"/>
          </a:p>
          <a:p>
            <a:pPr eaLnBrk="1" hangingPunct="1"/>
            <a:r>
              <a:rPr lang="pl-PL" dirty="0" smtClean="0"/>
              <a:t>Choroby płuc z </a:t>
            </a:r>
            <a:r>
              <a:rPr lang="pl-PL" dirty="0" err="1" smtClean="0"/>
              <a:t>obturacją</a:t>
            </a:r>
            <a:endParaRPr lang="pl-PL" dirty="0" smtClean="0"/>
          </a:p>
          <a:p>
            <a:pPr eaLnBrk="1" hangingPunct="1"/>
            <a:r>
              <a:rPr lang="pl-PL" dirty="0" smtClean="0"/>
              <a:t>Depresja oddechowa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Fentanyl - dawkowanie</a:t>
            </a:r>
          </a:p>
        </p:txBody>
      </p:sp>
      <p:sp>
        <p:nvSpPr>
          <p:cNvPr id="54275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000250"/>
            <a:ext cx="8153400" cy="4095750"/>
          </a:xfrm>
        </p:spPr>
        <p:txBody>
          <a:bodyPr/>
          <a:lstStyle/>
          <a:p>
            <a:pPr eaLnBrk="1" hangingPunct="1"/>
            <a:r>
              <a:rPr lang="pl-PL" smtClean="0"/>
              <a:t>Podanie 0,1 mg dożylnie powoduje skutecznie zniesienie bólu na 10 – 20 minut</a:t>
            </a:r>
          </a:p>
          <a:p>
            <a:pPr eaLnBrk="1" hangingPunct="1"/>
            <a:r>
              <a:rPr lang="pl-PL" smtClean="0"/>
              <a:t>Dawkowanie realnie ograniczone brakiem zapasu w ambulansie</a:t>
            </a:r>
          </a:p>
          <a:p>
            <a:pPr eaLnBrk="1" hangingPunct="1"/>
            <a:r>
              <a:rPr lang="pl-PL" smtClean="0"/>
              <a:t>Początkowo 50 – 100 mikrogramów i.v.</a:t>
            </a:r>
          </a:p>
          <a:p>
            <a:pPr eaLnBrk="1" hangingPunct="1"/>
            <a:endParaRPr lang="pl-PL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Morphini Sulfas WZF - ulotka (dawkowanie, zastosowanie, interakcje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4286256"/>
            <a:ext cx="3095604" cy="2321703"/>
          </a:xfrm>
          <a:prstGeom prst="rect">
            <a:avLst/>
          </a:prstGeom>
          <a:noFill/>
        </p:spPr>
      </p:pic>
      <p:sp>
        <p:nvSpPr>
          <p:cNvPr id="54274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dirty="0" smtClean="0"/>
              <a:t>Fentanyl </a:t>
            </a:r>
            <a:r>
              <a:rPr lang="pl-PL" dirty="0" err="1" smtClean="0"/>
              <a:t>vs</a:t>
            </a:r>
            <a:r>
              <a:rPr lang="pl-PL" dirty="0" smtClean="0"/>
              <a:t> Morfina</a:t>
            </a:r>
          </a:p>
        </p:txBody>
      </p:sp>
      <p:sp>
        <p:nvSpPr>
          <p:cNvPr id="54275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775" y="2000250"/>
            <a:ext cx="8153400" cy="4095750"/>
          </a:xfrm>
        </p:spPr>
        <p:txBody>
          <a:bodyPr/>
          <a:lstStyle/>
          <a:p>
            <a:pPr eaLnBrk="1" hangingPunct="1"/>
            <a:r>
              <a:rPr lang="pl-PL" dirty="0" smtClean="0"/>
              <a:t>Który lek zadziała skutecznie szybciej?</a:t>
            </a:r>
          </a:p>
          <a:p>
            <a:pPr eaLnBrk="1" hangingPunct="1"/>
            <a:r>
              <a:rPr lang="pl-PL" dirty="0" smtClean="0"/>
              <a:t>Który lek będzie działał dłużej?</a:t>
            </a:r>
          </a:p>
          <a:p>
            <a:pPr eaLnBrk="1" hangingPunct="1"/>
            <a:r>
              <a:rPr lang="pl-PL" dirty="0" smtClean="0"/>
              <a:t>Który lek jest bezpieczniejszy u chorego we wstrząsie?</a:t>
            </a:r>
          </a:p>
          <a:p>
            <a:pPr eaLnBrk="1" hangingPunct="1"/>
            <a:endParaRPr lang="pl-PL" dirty="0" smtClean="0"/>
          </a:p>
        </p:txBody>
      </p:sp>
      <p:pic>
        <p:nvPicPr>
          <p:cNvPr id="78850" name="Picture 2" descr="Fentanyl WZF - ulotka (dawkowanie, zastosowanie, interakcje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286256"/>
            <a:ext cx="2857520" cy="2143140"/>
          </a:xfrm>
          <a:prstGeom prst="rect">
            <a:avLst/>
          </a:prstGeom>
          <a:noFill/>
        </p:spPr>
      </p:pic>
      <p:pic>
        <p:nvPicPr>
          <p:cNvPr id="5" name="Picture 2" descr="Znalezione obrazy dla zapytania temida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4500570"/>
            <a:ext cx="2428892" cy="198004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Analgezja multimodalna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2648" y="2786058"/>
            <a:ext cx="8153400" cy="3309942"/>
          </a:xfrm>
        </p:spPr>
        <p:txBody>
          <a:bodyPr/>
          <a:lstStyle/>
          <a:p>
            <a:pPr marL="0" indent="0" algn="ctr">
              <a:buNone/>
            </a:pPr>
            <a:r>
              <a:rPr lang="pl-PL" sz="3200" dirty="0" smtClean="0"/>
              <a:t>Analgezja multimodalna polega na zastosowaniu kilku leków przeciwbólowych o różnych mechanizmach działania</a:t>
            </a:r>
            <a:endParaRPr lang="pl-PL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Analgezja multimodalna</a:t>
            </a:r>
            <a:endParaRPr lang="pl-PL" dirty="0"/>
          </a:p>
        </p:txBody>
      </p:sp>
      <p:sp>
        <p:nvSpPr>
          <p:cNvPr id="4" name="Tytuł 3"/>
          <p:cNvSpPr txBox="1">
            <a:spLocks/>
          </p:cNvSpPr>
          <p:nvPr/>
        </p:nvSpPr>
        <p:spPr bwMode="auto">
          <a:xfrm>
            <a:off x="642910" y="2116326"/>
            <a:ext cx="807249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„(…)najnowsze standardy </a:t>
            </a:r>
            <a:r>
              <a:rPr kumimoji="0" lang="pl-PL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zalecają analgezję multimodalną, to znaczy kojarzenie leków o różnych mechanizmach działania</a:t>
            </a: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. Jej zadaniem jest oddziaływanie na wielu poziomach przetwarzania bólu (…), jak również na każdą jego składową (…). Takie postępowanie pozwala na korzystanie z efektu addytywnego lub synergistycznego podawanych leków, jak i </a:t>
            </a:r>
            <a:r>
              <a:rPr kumimoji="0" lang="pl-PL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umożliwia podawanie mniejszych dawek poszczególnych leków</a:t>
            </a: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, co może zmniejszyć liczbę działań niepożądanych.”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ato" panose="020F0502020204030203" pitchFamily="34" charset="-18"/>
              <a:ea typeface="+mj-ea"/>
              <a:cs typeface="+mj-cs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3C6927AF-FA42-4F5B-BAAA-E01B906267C3}"/>
              </a:ext>
            </a:extLst>
          </p:cNvPr>
          <p:cNvSpPr txBox="1"/>
          <p:nvPr/>
        </p:nvSpPr>
        <p:spPr>
          <a:xfrm>
            <a:off x="5572132" y="5929330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Misiołek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 H, </a:t>
            </a:r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Cettler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 M, </a:t>
            </a:r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Woroń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 J, </a:t>
            </a:r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Wordliczek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 J, Dobrogowski J, </a:t>
            </a:r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MayznerZawadzka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 E. </a:t>
            </a:r>
          </a:p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Zalecenia postępowania w bólu pooperacyjnym. </a:t>
            </a:r>
          </a:p>
          <a:p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Anest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Inten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Terap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 2014; 46(4): 235-260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Analgezja multimodalna</a:t>
            </a:r>
            <a:endParaRPr lang="pl-PL" dirty="0"/>
          </a:p>
        </p:txBody>
      </p:sp>
      <p:sp>
        <p:nvSpPr>
          <p:cNvPr id="4" name="Tytuł 3"/>
          <p:cNvSpPr txBox="1">
            <a:spLocks/>
          </p:cNvSpPr>
          <p:nvPr/>
        </p:nvSpPr>
        <p:spPr bwMode="auto">
          <a:xfrm>
            <a:off x="571472" y="1643050"/>
            <a:ext cx="792961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„Pomimo potencjalnych możliwości badawczych istnieje zaskakująco mało badań kontrolowanych dotyczących zastosowania dwóch lub więcej analgetyków o różnych mechanizmach działania (…).”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3C6927AF-FA42-4F5B-BAAA-E01B906267C3}"/>
              </a:ext>
            </a:extLst>
          </p:cNvPr>
          <p:cNvSpPr txBox="1"/>
          <p:nvPr/>
        </p:nvSpPr>
        <p:spPr>
          <a:xfrm>
            <a:off x="5572132" y="5643578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Skojarzona farmakoterapia bólu, czyli o zasadach racjonalnej politerapii bólu </a:t>
            </a:r>
          </a:p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Jarosław </a:t>
            </a:r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Woroń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, Zbigniew </a:t>
            </a:r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Engel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, Iwona Filipczak-</a:t>
            </a:r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Bryniarska</a:t>
            </a:r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, Jerzy </a:t>
            </a:r>
            <a:r>
              <a:rPr lang="pl-PL" sz="1200" dirty="0" err="1">
                <a:solidFill>
                  <a:schemeClr val="bg1">
                    <a:lumMod val="65000"/>
                  </a:schemeClr>
                </a:solidFill>
              </a:rPr>
              <a:t>Wordliczek</a:t>
            </a:r>
            <a:endParaRPr lang="pl-PL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pl-PL" sz="1200" dirty="0">
                <a:solidFill>
                  <a:schemeClr val="bg1">
                    <a:lumMod val="65000"/>
                  </a:schemeClr>
                </a:solidFill>
              </a:rPr>
              <a:t>Anestezjologia i Ratownictwo 2012; 6: 89-93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Analgezja multimodalna</a:t>
            </a:r>
            <a:endParaRPr lang="pl-PL" dirty="0"/>
          </a:p>
        </p:txBody>
      </p:sp>
      <p:sp>
        <p:nvSpPr>
          <p:cNvPr id="4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62004" y="1905018"/>
            <a:ext cx="8153400" cy="4095750"/>
          </a:xfrm>
        </p:spPr>
        <p:txBody>
          <a:bodyPr/>
          <a:lstStyle/>
          <a:p>
            <a:pPr eaLnBrk="1" hangingPunct="1">
              <a:buNone/>
            </a:pPr>
            <a:r>
              <a:rPr lang="pl-PL" dirty="0" smtClean="0"/>
              <a:t>Korzyści analgezji multimodalnej:</a:t>
            </a:r>
          </a:p>
          <a:p>
            <a:pPr eaLnBrk="1" hangingPunct="1">
              <a:buNone/>
            </a:pPr>
            <a:endParaRPr lang="pl-PL" dirty="0" smtClean="0"/>
          </a:p>
          <a:p>
            <a:pPr eaLnBrk="1" hangingPunct="1"/>
            <a:r>
              <a:rPr lang="pl-PL" dirty="0" smtClean="0"/>
              <a:t>Działanie na wielu płaszczyznach </a:t>
            </a:r>
          </a:p>
          <a:p>
            <a:pPr eaLnBrk="1" hangingPunct="1"/>
            <a:r>
              <a:rPr lang="pl-PL" dirty="0" smtClean="0"/>
              <a:t>Możliwość stosowania mniejszych dawek każdego leku</a:t>
            </a:r>
          </a:p>
          <a:p>
            <a:pPr eaLnBrk="1" hangingPunct="1"/>
            <a:r>
              <a:rPr lang="pl-PL" dirty="0" smtClean="0"/>
              <a:t>Możliwe mniejsze działania niepożądane</a:t>
            </a:r>
          </a:p>
          <a:p>
            <a:pPr eaLnBrk="1" hangingPunct="1"/>
            <a:r>
              <a:rPr lang="pl-PL" dirty="0" smtClean="0"/>
              <a:t>Potencjalnie większa skuteczność i komfort pacjenta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Analgezja multimodalna</a:t>
            </a:r>
            <a:endParaRPr lang="pl-PL" dirty="0"/>
          </a:p>
        </p:txBody>
      </p:sp>
      <p:sp>
        <p:nvSpPr>
          <p:cNvPr id="5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00034" y="1928802"/>
            <a:ext cx="8153400" cy="4095750"/>
          </a:xfrm>
        </p:spPr>
        <p:txBody>
          <a:bodyPr/>
          <a:lstStyle/>
          <a:p>
            <a:pPr eaLnBrk="1" hangingPunct="1">
              <a:buNone/>
            </a:pPr>
            <a:r>
              <a:rPr lang="pl-PL" dirty="0" smtClean="0"/>
              <a:t>Co łączyć ze sobą:</a:t>
            </a:r>
          </a:p>
          <a:p>
            <a:pPr eaLnBrk="1" hangingPunct="1"/>
            <a:endParaRPr lang="pl-PL" dirty="0" smtClean="0"/>
          </a:p>
          <a:p>
            <a:pPr eaLnBrk="1" hangingPunct="1"/>
            <a:r>
              <a:rPr lang="pl-PL" dirty="0" smtClean="0"/>
              <a:t>Nie wolno łączyć różnych NLPZ</a:t>
            </a:r>
          </a:p>
          <a:p>
            <a:pPr eaLnBrk="1" hangingPunct="1"/>
            <a:r>
              <a:rPr lang="pl-PL" dirty="0" smtClean="0"/>
              <a:t>Warto łączyć leki z różnych grup</a:t>
            </a:r>
            <a:br>
              <a:rPr lang="pl-PL" dirty="0" smtClean="0"/>
            </a:br>
            <a:r>
              <a:rPr lang="pl-PL" dirty="0" smtClean="0"/>
              <a:t>   /NLPZ, leki nieopioidowe, </a:t>
            </a:r>
            <a:r>
              <a:rPr lang="pl-PL" dirty="0" err="1" smtClean="0"/>
              <a:t>opioidy</a:t>
            </a:r>
            <a:r>
              <a:rPr lang="pl-PL" dirty="0" smtClean="0"/>
              <a:t>/</a:t>
            </a:r>
          </a:p>
          <a:p>
            <a:pPr eaLnBrk="1" hangingPunct="1"/>
            <a:r>
              <a:rPr lang="pl-PL" dirty="0" smtClean="0"/>
              <a:t>Można łączyć morfinę z fentanylem</a:t>
            </a:r>
            <a:br>
              <a:rPr lang="pl-PL" dirty="0" smtClean="0"/>
            </a:br>
            <a:endParaRPr lang="pl-PL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Analgezja multimodalna</a:t>
            </a:r>
            <a:endParaRPr lang="pl-PL" dirty="0"/>
          </a:p>
        </p:txBody>
      </p:sp>
      <p:sp>
        <p:nvSpPr>
          <p:cNvPr id="4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00034" y="1928802"/>
            <a:ext cx="8153400" cy="4095750"/>
          </a:xfrm>
        </p:spPr>
        <p:txBody>
          <a:bodyPr/>
          <a:lstStyle/>
          <a:p>
            <a:pPr eaLnBrk="1" hangingPunct="1">
              <a:buNone/>
            </a:pPr>
            <a:r>
              <a:rPr lang="pl-PL" dirty="0" smtClean="0"/>
              <a:t>Gotowe preparaty:</a:t>
            </a:r>
          </a:p>
          <a:p>
            <a:pPr eaLnBrk="1" hangingPunct="1">
              <a:buNone/>
            </a:pPr>
            <a:endParaRPr lang="pl-PL" dirty="0" smtClean="0"/>
          </a:p>
          <a:p>
            <a:pPr eaLnBrk="1" hangingPunct="1"/>
            <a:r>
              <a:rPr lang="pl-PL" dirty="0" err="1" smtClean="0"/>
              <a:t>Tramadol</a:t>
            </a:r>
            <a:r>
              <a:rPr lang="pl-PL" dirty="0" smtClean="0"/>
              <a:t> i paracetamol</a:t>
            </a:r>
          </a:p>
          <a:p>
            <a:pPr eaLnBrk="1" hangingPunct="1"/>
            <a:r>
              <a:rPr lang="pl-PL" dirty="0" smtClean="0"/>
              <a:t>Paracetamol i </a:t>
            </a:r>
            <a:r>
              <a:rPr lang="pl-PL" dirty="0" err="1" smtClean="0"/>
              <a:t>ibuprofen</a:t>
            </a:r>
            <a:endParaRPr lang="pl-PL" dirty="0" smtClean="0"/>
          </a:p>
          <a:p>
            <a:pPr eaLnBrk="1" hangingPunct="1"/>
            <a:r>
              <a:rPr lang="pl-PL" dirty="0" err="1" smtClean="0"/>
              <a:t>Diklofenak</a:t>
            </a:r>
            <a:r>
              <a:rPr lang="pl-PL" dirty="0" smtClean="0"/>
              <a:t> i </a:t>
            </a:r>
            <a:r>
              <a:rPr lang="pl-PL" dirty="0" err="1" smtClean="0"/>
              <a:t>lidokaina</a:t>
            </a:r>
            <a:endParaRPr lang="pl-PL" dirty="0" smtClean="0"/>
          </a:p>
          <a:p>
            <a:pPr eaLnBrk="1" hangingPunct="1"/>
            <a:r>
              <a:rPr lang="pl-PL" dirty="0" smtClean="0"/>
              <a:t>Kwas acetylosalicylowy i paracetamol</a:t>
            </a:r>
            <a:br>
              <a:rPr lang="pl-PL" dirty="0" smtClean="0"/>
            </a:br>
            <a:endParaRPr lang="pl-PL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Analgezja multimodalna</a:t>
            </a:r>
            <a:endParaRPr lang="pl-PL" dirty="0"/>
          </a:p>
        </p:txBody>
      </p:sp>
      <p:sp>
        <p:nvSpPr>
          <p:cNvPr id="6" name="Tytuł 3"/>
          <p:cNvSpPr txBox="1">
            <a:spLocks/>
          </p:cNvSpPr>
          <p:nvPr/>
        </p:nvSpPr>
        <p:spPr bwMode="auto">
          <a:xfrm>
            <a:off x="3422806" y="2665123"/>
            <a:ext cx="453650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" panose="020F0502020204030203" pitchFamily="34" charset="-18"/>
                <a:ea typeface="+mj-ea"/>
                <a:cs typeface="+mj-cs"/>
              </a:rPr>
              <a:t>Podobnie, siła działania analgetycznego paracetamolu podawanego z </a:t>
            </a:r>
            <a:r>
              <a:rPr kumimoji="0" lang="pl-PL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" panose="020F0502020204030203" pitchFamily="34" charset="-18"/>
                <a:ea typeface="+mj-ea"/>
                <a:cs typeface="+mj-cs"/>
              </a:rPr>
              <a:t>opioidami</a:t>
            </a:r>
            <a:r>
              <a:rPr kumimoji="0" lang="pl-PL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" panose="020F0502020204030203" pitchFamily="34" charset="-18"/>
                <a:ea typeface="+mj-ea"/>
                <a:cs typeface="+mj-cs"/>
              </a:rPr>
              <a:t> jest znacznie większa w porównaniu z tą, jaką obserwuje się po zastosowaniu tych preparatów oddzielnie (poziom I </a:t>
            </a:r>
            <a:r>
              <a:rPr kumimoji="0" lang="pl-PL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" panose="020F0502020204030203" pitchFamily="34" charset="-18"/>
                <a:ea typeface="+mj-ea"/>
                <a:cs typeface="+mj-cs"/>
              </a:rPr>
              <a:t>wg</a:t>
            </a:r>
            <a:r>
              <a:rPr kumimoji="0" lang="pl-PL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" panose="020F0502020204030203" pitchFamily="34" charset="-18"/>
                <a:ea typeface="+mj-ea"/>
                <a:cs typeface="+mj-cs"/>
              </a:rPr>
              <a:t>. EBM)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" panose="020F0502020204030203" pitchFamily="34" charset="-18"/>
              <a:ea typeface="+mj-ea"/>
              <a:cs typeface="+mj-cs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="" xmlns:a16="http://schemas.microsoft.com/office/drawing/2014/main" id="{60CAFECF-4DEC-4F80-9DA1-D1D25CC66968}"/>
              </a:ext>
            </a:extLst>
          </p:cNvPr>
          <p:cNvSpPr txBox="1"/>
          <p:nvPr/>
        </p:nvSpPr>
        <p:spPr>
          <a:xfrm>
            <a:off x="925881" y="1969955"/>
            <a:ext cx="4654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err="1">
                <a:latin typeface="Lato" panose="020F0502020204030203"/>
              </a:rPr>
              <a:t>Opioid</a:t>
            </a:r>
            <a:r>
              <a:rPr lang="pl-PL" sz="2800" dirty="0">
                <a:latin typeface="Lato" panose="020F0502020204030203"/>
              </a:rPr>
              <a:t> i </a:t>
            </a:r>
            <a:r>
              <a:rPr lang="pl-PL" sz="2800" dirty="0" err="1">
                <a:latin typeface="Lato" panose="020F0502020204030203"/>
              </a:rPr>
              <a:t>nieopioid</a:t>
            </a:r>
            <a:endParaRPr lang="pl-PL" dirty="0">
              <a:latin typeface="Lato" panose="020F0502020204030203"/>
            </a:endParaRPr>
          </a:p>
        </p:txBody>
      </p:sp>
      <p:pic>
        <p:nvPicPr>
          <p:cNvPr id="8" name="Picture 2" descr="https://emp-scs-uat.img-osdw.pl/img-p/1/kipwn/d576082e/std/2bc-452/730829875o.jpg">
            <a:extLst>
              <a:ext uri="{FF2B5EF4-FFF2-40B4-BE49-F238E27FC236}">
                <a16:creationId xmlns="" xmlns:a16="http://schemas.microsoft.com/office/drawing/2014/main" id="{A2B5D3F2-29BC-480B-B0D0-CF8DEA584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86" y="2952331"/>
            <a:ext cx="2264718" cy="27626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ytuł 3">
            <a:extLst>
              <a:ext uri="{FF2B5EF4-FFF2-40B4-BE49-F238E27FC236}">
                <a16:creationId xmlns="" xmlns:a16="http://schemas.microsoft.com/office/drawing/2014/main" id="{6E02AD16-ACAE-466D-8666-155357B6766D}"/>
              </a:ext>
            </a:extLst>
          </p:cNvPr>
          <p:cNvSpPr txBox="1">
            <a:spLocks/>
          </p:cNvSpPr>
          <p:nvPr/>
        </p:nvSpPr>
        <p:spPr>
          <a:xfrm>
            <a:off x="3422806" y="4202848"/>
            <a:ext cx="4536504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600" dirty="0">
                <a:latin typeface="Lato" panose="020F0502020204030203" pitchFamily="34" charset="-18"/>
              </a:rPr>
              <a:t>Podobnie jak i w przypadku paracetamolu (…) dobrą opcją terapeutyczną jest łączne zastosowanie metamizolu oraz leku opioidowego i dzięki wykorzystaniu synergizmu lub addycji leków o odmiennych mechanizmach działania – uzyskanie dobrego efektu przeciwbólowego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Analgezja multimodalna</a:t>
            </a:r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="" xmlns:a16="http://schemas.microsoft.com/office/drawing/2014/main" id="{60CAFECF-4DEC-4F80-9DA1-D1D25CC66968}"/>
              </a:ext>
            </a:extLst>
          </p:cNvPr>
          <p:cNvSpPr txBox="1"/>
          <p:nvPr/>
        </p:nvSpPr>
        <p:spPr>
          <a:xfrm>
            <a:off x="670339" y="1607140"/>
            <a:ext cx="4654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err="1">
                <a:latin typeface="Lato" panose="020F0502020204030203"/>
              </a:rPr>
              <a:t>Nieopioid</a:t>
            </a:r>
            <a:r>
              <a:rPr lang="pl-PL" sz="2800" dirty="0">
                <a:latin typeface="Lato" panose="020F0502020204030203"/>
              </a:rPr>
              <a:t> i NLPZ</a:t>
            </a:r>
            <a:endParaRPr lang="pl-PL" dirty="0">
              <a:latin typeface="Lato" panose="020F0502020204030203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1D3231AA-8ABA-4C3B-8512-0E54C3277E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25" t="48532" r="38976" b="45596"/>
          <a:stretch/>
        </p:blipFill>
        <p:spPr>
          <a:xfrm>
            <a:off x="716058" y="3767380"/>
            <a:ext cx="4608512" cy="28803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F57D5311-75A6-40A4-92D5-6EA8DDD4B9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25" t="14769" r="38975" b="58808"/>
          <a:stretch/>
        </p:blipFill>
        <p:spPr>
          <a:xfrm>
            <a:off x="716058" y="2471236"/>
            <a:ext cx="4608512" cy="129614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62B5DD74-C40D-4A68-8872-E363F8D206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375" t="41600" r="28738" b="30400"/>
          <a:stretch/>
        </p:blipFill>
        <p:spPr>
          <a:xfrm>
            <a:off x="4460474" y="4703484"/>
            <a:ext cx="4104456" cy="144016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C3F16D5B-AAEC-41C6-A67A-8B5606B4AB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163" t="25045" r="27951" b="47064"/>
          <a:stretch/>
        </p:blipFill>
        <p:spPr>
          <a:xfrm>
            <a:off x="4388466" y="3228582"/>
            <a:ext cx="4104456" cy="1368152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="" xmlns:a16="http://schemas.microsoft.com/office/drawing/2014/main" id="{458C2B7F-2F55-4BB6-80F5-EECE407229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350" t="19173" r="38187" b="50000"/>
          <a:stretch/>
        </p:blipFill>
        <p:spPr>
          <a:xfrm>
            <a:off x="500034" y="4508504"/>
            <a:ext cx="4248472" cy="151216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Obraz 8">
            <a:extLst>
              <a:ext uri="{FF2B5EF4-FFF2-40B4-BE49-F238E27FC236}">
                <a16:creationId xmlns="" xmlns:a16="http://schemas.microsoft.com/office/drawing/2014/main" id="{E1D0C19E-357D-41C4-B606-A7349223257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138" t="14768" r="48425" b="66857"/>
          <a:stretch/>
        </p:blipFill>
        <p:spPr>
          <a:xfrm>
            <a:off x="644050" y="3604731"/>
            <a:ext cx="3240360" cy="9013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Analgezja multimodalna</a:t>
            </a:r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="" xmlns:a16="http://schemas.microsoft.com/office/drawing/2014/main" id="{60CAFECF-4DEC-4F80-9DA1-D1D25CC66968}"/>
              </a:ext>
            </a:extLst>
          </p:cNvPr>
          <p:cNvSpPr txBox="1"/>
          <p:nvPr/>
        </p:nvSpPr>
        <p:spPr>
          <a:xfrm>
            <a:off x="609349" y="1878868"/>
            <a:ext cx="4654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latin typeface="Lato" panose="020F0502020204030203"/>
              </a:rPr>
              <a:t>NLPZ i </a:t>
            </a:r>
            <a:r>
              <a:rPr lang="pl-PL" sz="2800" dirty="0" err="1">
                <a:latin typeface="Lato" panose="020F0502020204030203"/>
              </a:rPr>
              <a:t>opioid</a:t>
            </a:r>
            <a:endParaRPr lang="pl-PL" dirty="0">
              <a:latin typeface="Lato" panose="020F0502020204030203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EF9B1EE6-5D13-4A44-8F8F-1C45252437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44128" r="31100" b="27981"/>
          <a:stretch/>
        </p:blipFill>
        <p:spPr>
          <a:xfrm>
            <a:off x="2265910" y="3745315"/>
            <a:ext cx="4464496" cy="136815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8E663B1C-C327-4BCC-95E0-71D5F70BCD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13" t="33853" r="29525" b="35321"/>
          <a:stretch/>
        </p:blipFill>
        <p:spPr>
          <a:xfrm>
            <a:off x="2193902" y="2402088"/>
            <a:ext cx="4608512" cy="129038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="" xmlns:a16="http://schemas.microsoft.com/office/drawing/2014/main" id="{E512C2F9-6533-4ADB-9B9F-8B5F006B3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417" y="5119228"/>
            <a:ext cx="7291483" cy="738664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 err="1">
                <a:solidFill>
                  <a:srgbClr val="212121"/>
                </a:solidFill>
                <a:effectLst/>
                <a:latin typeface="inherit"/>
              </a:rPr>
              <a:t>Ketoprofen</a:t>
            </a:r>
            <a:r>
              <a:rPr kumimoji="0" lang="pl-PL" altLang="pl-PL" sz="1200" b="0" i="0" u="none" strike="noStrike" cap="none" normalizeH="0" baseline="0" dirty="0">
                <a:solidFill>
                  <a:srgbClr val="212121"/>
                </a:solidFill>
                <a:effectLst/>
                <a:latin typeface="inherit"/>
              </a:rPr>
              <a:t> stosowany jako adiuwant (…) znacznie poprawia jakość analgezji (…).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solidFill>
                  <a:srgbClr val="212121"/>
                </a:solidFill>
                <a:effectLst/>
                <a:latin typeface="inherit"/>
              </a:rPr>
              <a:t>Nie wystąpiło zwiększenie ryzyka krwawienia, a stosowanie </a:t>
            </a:r>
            <a:r>
              <a:rPr kumimoji="0" lang="pl-PL" altLang="pl-PL" sz="1200" b="0" i="0" u="none" strike="noStrike" cap="none" normalizeH="0" baseline="0" dirty="0" err="1">
                <a:solidFill>
                  <a:srgbClr val="212121"/>
                </a:solidFill>
                <a:effectLst/>
                <a:latin typeface="inherit"/>
              </a:rPr>
              <a:t>ketoprofenu</a:t>
            </a:r>
            <a:r>
              <a:rPr kumimoji="0" lang="pl-PL" altLang="pl-PL" sz="1200" b="0" i="0" u="none" strike="noStrike" cap="none" normalizeH="0" baseline="0" dirty="0">
                <a:solidFill>
                  <a:srgbClr val="212121"/>
                </a:solidFill>
                <a:effectLst/>
                <a:latin typeface="inherit"/>
              </a:rPr>
              <a:t> może zmniejszyć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solidFill>
                  <a:srgbClr val="212121"/>
                </a:solidFill>
                <a:effectLst/>
                <a:latin typeface="inherit"/>
              </a:rPr>
              <a:t>częstość występowania nudności i wymiotów.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solidFill>
                  <a:srgbClr val="212121"/>
                </a:solidFill>
                <a:effectLst/>
                <a:latin typeface="inherit"/>
              </a:rPr>
              <a:t>Dlatego sugerujemy częstsze włączanie NLPZ, wraz z ogólnoustrojowymi </a:t>
            </a:r>
            <a:r>
              <a:rPr kumimoji="0" lang="pl-PL" altLang="pl-PL" sz="1200" b="0" i="0" u="none" strike="noStrike" cap="none" normalizeH="0" baseline="0" dirty="0" err="1">
                <a:solidFill>
                  <a:srgbClr val="212121"/>
                </a:solidFill>
                <a:effectLst/>
                <a:latin typeface="inherit"/>
              </a:rPr>
              <a:t>opioidami</a:t>
            </a:r>
            <a:r>
              <a:rPr lang="pl-PL" altLang="pl-PL" sz="1200" dirty="0">
                <a:solidFill>
                  <a:srgbClr val="212121"/>
                </a:solidFill>
                <a:latin typeface="inherit"/>
              </a:rPr>
              <a:t> </a:t>
            </a:r>
            <a:r>
              <a:rPr kumimoji="0" lang="pl-PL" altLang="pl-PL" sz="1200" b="0" i="0" u="none" strike="noStrike" cap="none" normalizeH="0" baseline="0" dirty="0">
                <a:solidFill>
                  <a:srgbClr val="212121"/>
                </a:solidFill>
                <a:effectLst/>
                <a:latin typeface="inherit"/>
              </a:rPr>
              <a:t>w multimodalnym leczeniu bólu. </a:t>
            </a:r>
            <a:endParaRPr kumimoji="0" lang="pl-PL" altLang="pl-PL" sz="1800" b="0" i="0" u="none" strike="noStrike" cap="none" normalizeH="0" baseline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Dobre praktyki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6992" t="15048" r="17968" b="9587"/>
          <a:stretch>
            <a:fillRect/>
          </a:stretch>
        </p:blipFill>
        <p:spPr bwMode="auto">
          <a:xfrm>
            <a:off x="714348" y="1571612"/>
            <a:ext cx="792961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1094" t="16141" r="22656" b="9587"/>
          <a:stretch>
            <a:fillRect/>
          </a:stretch>
        </p:blipFill>
        <p:spPr bwMode="auto">
          <a:xfrm>
            <a:off x="0" y="0"/>
            <a:ext cx="9144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8164" t="15048" r="19726" b="849"/>
          <a:stretch>
            <a:fillRect/>
          </a:stretch>
        </p:blipFill>
        <p:spPr bwMode="auto">
          <a:xfrm>
            <a:off x="0" y="0"/>
            <a:ext cx="9144000" cy="664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Koszty leczenia przeciwbólowego</a:t>
            </a:r>
          </a:p>
        </p:txBody>
      </p:sp>
      <p:sp>
        <p:nvSpPr>
          <p:cNvPr id="55299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71500" y="1928813"/>
            <a:ext cx="8153400" cy="4310062"/>
          </a:xfrm>
        </p:spPr>
        <p:txBody>
          <a:bodyPr/>
          <a:lstStyle/>
          <a:p>
            <a:pPr eaLnBrk="1" hangingPunct="1"/>
            <a:r>
              <a:rPr lang="pl-PL" sz="2400" smtClean="0"/>
              <a:t>Morfina – 1.55 zł za ampułkę 10 mg</a:t>
            </a:r>
          </a:p>
          <a:p>
            <a:pPr eaLnBrk="1" hangingPunct="1"/>
            <a:r>
              <a:rPr lang="pl-PL" sz="2400" smtClean="0"/>
              <a:t>Ketonal – 0.94 zł za ampułkę 100 mg</a:t>
            </a:r>
          </a:p>
          <a:p>
            <a:pPr eaLnBrk="1" hangingPunct="1"/>
            <a:r>
              <a:rPr lang="pl-PL" sz="2400" smtClean="0"/>
              <a:t>Dolargan – 1.76 zł za ampułkę 100 mg</a:t>
            </a:r>
          </a:p>
          <a:p>
            <a:pPr eaLnBrk="1" hangingPunct="1"/>
            <a:r>
              <a:rPr lang="pl-PL" sz="2400" smtClean="0"/>
              <a:t>Tramadol – 1,75 zł za ampułkę 100 mg</a:t>
            </a:r>
          </a:p>
          <a:p>
            <a:pPr eaLnBrk="1" hangingPunct="1"/>
            <a:r>
              <a:rPr lang="pl-PL" sz="2400" smtClean="0"/>
              <a:t>Fentanyl – 1.49 zł za ampułkę 0.1 mg</a:t>
            </a:r>
          </a:p>
          <a:p>
            <a:pPr eaLnBrk="1" hangingPunct="1"/>
            <a:r>
              <a:rPr lang="pl-PL" sz="2400" smtClean="0"/>
              <a:t>Metamizol – 7,40 zł za ampułkę 2.5 g</a:t>
            </a:r>
          </a:p>
          <a:p>
            <a:pPr eaLnBrk="1" hangingPunct="1"/>
            <a:r>
              <a:rPr lang="pl-PL" sz="2400" smtClean="0"/>
              <a:t>Naloxon – 3.97 zł za ampułkę 0.04 mg</a:t>
            </a:r>
          </a:p>
          <a:p>
            <a:pPr eaLnBrk="1" hangingPunct="1"/>
            <a:r>
              <a:rPr lang="pl-PL" sz="2400" smtClean="0"/>
              <a:t>Flumazenil – ok. 100 – 120 zł za ampułkę 0.5 mg</a:t>
            </a:r>
          </a:p>
          <a:p>
            <a:pPr eaLnBrk="1" hangingPunct="1"/>
            <a:endParaRPr lang="pl-PL" sz="2400" smtClean="0"/>
          </a:p>
          <a:p>
            <a:pPr eaLnBrk="1" hangingPunct="1"/>
            <a:endParaRPr lang="pl-PL" sz="24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Podsumowanie</a:t>
            </a:r>
          </a:p>
        </p:txBody>
      </p:sp>
      <p:sp>
        <p:nvSpPr>
          <p:cNvPr id="63491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42938" y="2286000"/>
            <a:ext cx="8153400" cy="34004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pl-PL" sz="4400" dirty="0" smtClean="0"/>
              <a:t>Stosuj leczenie przeciwbólowe najszybciej jak to możliwe!</a:t>
            </a:r>
          </a:p>
          <a:p>
            <a:pPr algn="ctr" eaLnBrk="1" hangingPunct="1">
              <a:buFont typeface="Wingdings" pitchFamily="2" charset="2"/>
              <a:buNone/>
            </a:pPr>
            <a:endParaRPr lang="pl-PL" sz="4400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pl-PL" sz="4400" dirty="0" smtClean="0"/>
              <a:t>Nie bój się leków opioidowych!</a:t>
            </a:r>
          </a:p>
          <a:p>
            <a:pPr eaLnBrk="1" hangingPunct="1"/>
            <a:endParaRPr lang="pl-PL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Przyszłość …</a:t>
            </a:r>
          </a:p>
        </p:txBody>
      </p:sp>
      <p:pic>
        <p:nvPicPr>
          <p:cNvPr id="64515" name="Picture 2" descr="Znalezione obrazy dla zapytania penthr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727200"/>
            <a:ext cx="7715250" cy="476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Przyszłość …</a:t>
            </a:r>
          </a:p>
        </p:txBody>
      </p:sp>
      <p:pic>
        <p:nvPicPr>
          <p:cNvPr id="75778" name="Picture 2" descr="Ketamina jako oręż w walce z depresją? - muno.p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8429684" cy="439046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ytuł 1"/>
          <p:cNvSpPr>
            <a:spLocks noGrp="1"/>
          </p:cNvSpPr>
          <p:nvPr>
            <p:ph type="title"/>
          </p:nvPr>
        </p:nvSpPr>
        <p:spPr>
          <a:xfrm>
            <a:off x="142875" y="1714500"/>
            <a:ext cx="2928938" cy="2214563"/>
          </a:xfrm>
        </p:spPr>
        <p:txBody>
          <a:bodyPr/>
          <a:lstStyle/>
          <a:p>
            <a:pPr eaLnBrk="1" hangingPunct="1"/>
            <a:r>
              <a:rPr lang="pl-PL" sz="5400" smtClean="0"/>
              <a:t>Dziękuję za uwagę!</a:t>
            </a:r>
          </a:p>
        </p:txBody>
      </p:sp>
      <p:pic>
        <p:nvPicPr>
          <p:cNvPr id="65539" name="Picture 2" descr="http://www.kuku.pl/komiks-dowcip-zart-rysunkowy/Bol-zeba-kuku-pl.jpg"/>
          <p:cNvPicPr>
            <a:picLocks noChangeAspect="1" noChangeArrowheads="1"/>
          </p:cNvPicPr>
          <p:nvPr/>
        </p:nvPicPr>
        <p:blipFill>
          <a:blip r:embed="rId2"/>
          <a:srcRect b="4396"/>
          <a:stretch>
            <a:fillRect/>
          </a:stretch>
        </p:blipFill>
        <p:spPr bwMode="auto">
          <a:xfrm>
            <a:off x="3214688" y="142875"/>
            <a:ext cx="5486400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ytuł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pl-PL" smtClean="0"/>
              <a:t>Kontakt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00063" y="2857500"/>
            <a:ext cx="8153400" cy="2500313"/>
          </a:xfrm>
        </p:spPr>
        <p:txBody>
          <a:bodyPr>
            <a:normAutofit fontScale="77500" lnSpcReduction="20000"/>
          </a:bodyPr>
          <a:lstStyle/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sz="4000" dirty="0" smtClean="0"/>
              <a:t>Jacek Wawrzynek</a:t>
            </a:r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sz="4000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sz="4000" dirty="0" smtClean="0"/>
              <a:t>tel. 608 577 338</a:t>
            </a:r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pl-PL" sz="4000" dirty="0" smtClean="0"/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pl-PL" sz="4000" dirty="0" err="1" smtClean="0"/>
              <a:t>jwawrzynek@sum.edu.pl</a:t>
            </a:r>
            <a:endParaRPr lang="pl-PL" sz="4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Średni">
  <a:themeElements>
    <a:clrScheme name="Średni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Średni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Śred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Średni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1500</TotalTime>
  <Words>1783</Words>
  <PresentationFormat>Pokaz na ekranie (4:3)</PresentationFormat>
  <Paragraphs>344</Paragraphs>
  <Slides>61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61</vt:i4>
      </vt:variant>
    </vt:vector>
  </HeadingPairs>
  <TitlesOfParts>
    <vt:vector size="62" baseType="lpstr">
      <vt:lpstr>Średni</vt:lpstr>
      <vt:lpstr>Bólu nie ma, krew się spierze….</vt:lpstr>
      <vt:lpstr>Walka z bólem</vt:lpstr>
      <vt:lpstr>Ale po co…?</vt:lpstr>
      <vt:lpstr>Ale po co…?</vt:lpstr>
      <vt:lpstr>Slajd 5</vt:lpstr>
      <vt:lpstr>Prawo czy życzliwość</vt:lpstr>
      <vt:lpstr>Slajd 7</vt:lpstr>
      <vt:lpstr>Ból jako parametr</vt:lpstr>
      <vt:lpstr>Ocena natężenia</vt:lpstr>
      <vt:lpstr>Ocena natężenia</vt:lpstr>
      <vt:lpstr>Wypadkowa oceny?</vt:lpstr>
      <vt:lpstr>Gdzie i jak zapisać?</vt:lpstr>
      <vt:lpstr>Mity</vt:lpstr>
      <vt:lpstr>Drabina analgetyczna</vt:lpstr>
      <vt:lpstr>Slajd 15</vt:lpstr>
      <vt:lpstr>Lek idealny</vt:lpstr>
      <vt:lpstr>Lek idealny</vt:lpstr>
      <vt:lpstr>Podział leków</vt:lpstr>
      <vt:lpstr>NLPZ</vt:lpstr>
      <vt:lpstr>Ibuprofen - kiedy</vt:lpstr>
      <vt:lpstr>Ibuprofen - przeciwwskazania</vt:lpstr>
      <vt:lpstr>Ibuprofen - dawkowanie</vt:lpstr>
      <vt:lpstr>Ketoprofen - kiedy? </vt:lpstr>
      <vt:lpstr>Ketoprofen - przeciwwskazania </vt:lpstr>
      <vt:lpstr>Ketoprofen - ostrożnie </vt:lpstr>
      <vt:lpstr>Ketoprofen - podaż </vt:lpstr>
      <vt:lpstr>Ketoprofen</vt:lpstr>
      <vt:lpstr>Nieopioidowe leki przeciwbólwe</vt:lpstr>
      <vt:lpstr>Paracetamol - kiedy?</vt:lpstr>
      <vt:lpstr>Paracetamol - przeciwwskazania</vt:lpstr>
      <vt:lpstr>Paracetamol - dawkowanie</vt:lpstr>
      <vt:lpstr>Metamizol - kiedy</vt:lpstr>
      <vt:lpstr>Metamizol - przeciwwskazania</vt:lpstr>
      <vt:lpstr>Metamizol - dawkowanie</vt:lpstr>
      <vt:lpstr>Opioidy</vt:lpstr>
      <vt:lpstr>Morfina - kiedy?</vt:lpstr>
      <vt:lpstr>Morfina - przeciwwskazania </vt:lpstr>
      <vt:lpstr>Morfina - ostrożnie </vt:lpstr>
      <vt:lpstr>Morfina - podaż </vt:lpstr>
      <vt:lpstr>Fentanyl - kiedy</vt:lpstr>
      <vt:lpstr>Fentanyl - przeciwwskazania</vt:lpstr>
      <vt:lpstr>Fentanyl - dawkowanie</vt:lpstr>
      <vt:lpstr>Fentanyl vs Morfina</vt:lpstr>
      <vt:lpstr>Analgezja multimodalna</vt:lpstr>
      <vt:lpstr>Analgezja multimodalna</vt:lpstr>
      <vt:lpstr>Analgezja multimodalna</vt:lpstr>
      <vt:lpstr>Analgezja multimodalna</vt:lpstr>
      <vt:lpstr>Analgezja multimodalna</vt:lpstr>
      <vt:lpstr>Analgezja multimodalna</vt:lpstr>
      <vt:lpstr>Analgezja multimodalna</vt:lpstr>
      <vt:lpstr>Analgezja multimodalna</vt:lpstr>
      <vt:lpstr>Analgezja multimodalna</vt:lpstr>
      <vt:lpstr>Dobre praktyki</vt:lpstr>
      <vt:lpstr>Slajd 54</vt:lpstr>
      <vt:lpstr>Slajd 55</vt:lpstr>
      <vt:lpstr>Koszty leczenia przeciwbólowego</vt:lpstr>
      <vt:lpstr>Podsumowanie</vt:lpstr>
      <vt:lpstr>Przyszłość …</vt:lpstr>
      <vt:lpstr>Przyszłość …</vt:lpstr>
      <vt:lpstr>Dziękuję za uwagę!</vt:lpstr>
      <vt:lpstr>Kontakt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Postępowanie przeciwbólowe –  niedoceniany element postępowania</dc:title>
  <dc:creator>Jacek Wawrzynek</dc:creator>
  <cp:lastModifiedBy>Jacek Wawrzynek</cp:lastModifiedBy>
  <cp:revision>143</cp:revision>
  <dcterms:created xsi:type="dcterms:W3CDTF">2015-10-11T13:00:45Z</dcterms:created>
  <dcterms:modified xsi:type="dcterms:W3CDTF">2022-11-13T08:08:40Z</dcterms:modified>
</cp:coreProperties>
</file>